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7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8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9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717" r:id="rId3"/>
    <p:sldMasterId id="2147483729" r:id="rId4"/>
    <p:sldMasterId id="2147483741" r:id="rId5"/>
    <p:sldMasterId id="2147483753" r:id="rId6"/>
    <p:sldMasterId id="2147483765" r:id="rId7"/>
    <p:sldMasterId id="2147483777" r:id="rId8"/>
    <p:sldMasterId id="2147483789" r:id="rId9"/>
    <p:sldMasterId id="2147483801" r:id="rId10"/>
  </p:sldMasterIdLst>
  <p:notesMasterIdLst>
    <p:notesMasterId r:id="rId46"/>
  </p:notesMasterIdLst>
  <p:sldIdLst>
    <p:sldId id="285" r:id="rId11"/>
    <p:sldId id="439" r:id="rId12"/>
    <p:sldId id="257" r:id="rId13"/>
    <p:sldId id="303" r:id="rId14"/>
    <p:sldId id="368" r:id="rId15"/>
    <p:sldId id="369" r:id="rId16"/>
    <p:sldId id="438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420" r:id="rId27"/>
    <p:sldId id="344" r:id="rId28"/>
    <p:sldId id="337" r:id="rId29"/>
    <p:sldId id="338" r:id="rId30"/>
    <p:sldId id="421" r:id="rId31"/>
    <p:sldId id="422" r:id="rId32"/>
    <p:sldId id="426" r:id="rId33"/>
    <p:sldId id="429" r:id="rId34"/>
    <p:sldId id="430" r:id="rId35"/>
    <p:sldId id="427" r:id="rId36"/>
    <p:sldId id="437" r:id="rId37"/>
    <p:sldId id="343" r:id="rId38"/>
    <p:sldId id="351" r:id="rId39"/>
    <p:sldId id="345" r:id="rId40"/>
    <p:sldId id="352" r:id="rId41"/>
    <p:sldId id="355" r:id="rId42"/>
    <p:sldId id="353" r:id="rId43"/>
    <p:sldId id="356" r:id="rId44"/>
    <p:sldId id="357" r:id="rId4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Шумихин Василий" initials="ШВ" lastIdx="3" clrIdx="0">
    <p:extLst>
      <p:ext uri="{19B8F6BF-5375-455C-9EA6-DF929625EA0E}">
        <p15:presenceInfo xmlns:p15="http://schemas.microsoft.com/office/powerpoint/2012/main" userId="df5dae0fdde4097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003399"/>
    <a:srgbClr val="FF7C80"/>
    <a:srgbClr val="FFCCFF"/>
    <a:srgbClr val="9DE5FF"/>
    <a:srgbClr val="B9E8FD"/>
    <a:srgbClr val="B8F1FE"/>
    <a:srgbClr val="9FEB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122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2" y="7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slide" Target="slides/slide3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Число случаев ГУС в год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Лист1!$A$2:$A$18</c:f>
              <c:numCache>
                <c:formatCode>General</c:formatCode>
                <c:ptCount val="17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  <c:pt idx="12">
                  <c:v>2017</c:v>
                </c:pt>
                <c:pt idx="13">
                  <c:v>2018</c:v>
                </c:pt>
                <c:pt idx="14">
                  <c:v>2019</c:v>
                </c:pt>
                <c:pt idx="15">
                  <c:v>2020</c:v>
                </c:pt>
                <c:pt idx="16">
                  <c:v>2021</c:v>
                </c:pt>
              </c:numCache>
            </c:numRef>
          </c:cat>
          <c:val>
            <c:numRef>
              <c:f>Лист1!$B$2:$B$18</c:f>
              <c:numCache>
                <c:formatCode>General</c:formatCode>
                <c:ptCount val="17"/>
                <c:pt idx="0">
                  <c:v>19</c:v>
                </c:pt>
                <c:pt idx="1">
                  <c:v>15</c:v>
                </c:pt>
                <c:pt idx="2">
                  <c:v>23</c:v>
                </c:pt>
                <c:pt idx="3">
                  <c:v>19</c:v>
                </c:pt>
                <c:pt idx="4">
                  <c:v>27</c:v>
                </c:pt>
                <c:pt idx="5">
                  <c:v>30</c:v>
                </c:pt>
                <c:pt idx="6">
                  <c:v>19</c:v>
                </c:pt>
                <c:pt idx="7">
                  <c:v>18</c:v>
                </c:pt>
                <c:pt idx="8">
                  <c:v>21</c:v>
                </c:pt>
                <c:pt idx="9">
                  <c:v>27</c:v>
                </c:pt>
                <c:pt idx="10">
                  <c:v>25</c:v>
                </c:pt>
                <c:pt idx="11">
                  <c:v>38</c:v>
                </c:pt>
                <c:pt idx="12">
                  <c:v>38</c:v>
                </c:pt>
                <c:pt idx="13">
                  <c:v>30</c:v>
                </c:pt>
                <c:pt idx="14">
                  <c:v>43</c:v>
                </c:pt>
                <c:pt idx="15">
                  <c:v>25</c:v>
                </c:pt>
                <c:pt idx="16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607-4003-81B5-5D40160600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-75"/>
        <c:axId val="380390296"/>
        <c:axId val="380390952"/>
      </c:barChart>
      <c:catAx>
        <c:axId val="3803902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80390952"/>
        <c:crosses val="autoZero"/>
        <c:auto val="1"/>
        <c:lblAlgn val="ctr"/>
        <c:lblOffset val="100"/>
        <c:noMultiLvlLbl val="0"/>
      </c:catAx>
      <c:valAx>
        <c:axId val="3803909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803902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9EE54E-D55F-43A4-9718-4D42C5441139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AD8DBC-FCB3-4BD1-9CC5-A600CACD9C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441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1ABD6554-5107-4FDE-BAE4-8D6E707449FF}" type="slidenum">
              <a:rPr lang="ru-RU" smtClean="0">
                <a:solidFill>
                  <a:prstClr val="black"/>
                </a:solidFill>
                <a:latin typeface="Times New Roman" pitchFamily="18" charset="0"/>
              </a:rPr>
              <a:pPr eaLnBrk="1" hangingPunct="1"/>
              <a:t>1</a:t>
            </a:fld>
            <a:endParaRPr lang="ru-RU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204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2048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b="1" dirty="0"/>
              <a:t>Открыто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Тромбоцитопения у пациентов с ГУС является результатом активации тромбоцитов и отложения их агрегатов в микротромбах капилляров микроциркуляторного русла.</a:t>
            </a:r>
          </a:p>
          <a:p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13-40% пациентов с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аГУС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нет данных за  тромбоцитопению/потребление тромбоцитов 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D39CD7-6184-4548-88B4-751AF4456FF3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6535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Тромбоцитопения у пациентов с ГУС является результатом активации тромбоцитов и отложения их агрегатов в микротромбах капилляров микроциркуляторного русла.</a:t>
            </a:r>
          </a:p>
          <a:p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13-40% пациентов с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аГУС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нет данных за  тромбоцитопению/потребление тромбоцитов 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D39CD7-6184-4548-88B4-751AF4456FF3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6535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Тромбоцитопения у пациентов с ГУС является результатом активации тромбоцитов и отложения их агрегатов в микротромбах капилляров микроциркуляторного русла.</a:t>
            </a:r>
          </a:p>
          <a:p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13-40% пациентов с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аГУС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нет данных за  тромбоцитопению/потребление тромбоцитов 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D39CD7-6184-4548-88B4-751AF4456FF3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6535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Тромбоцитопения у пациентов с ГУС является результатом активации тромбоцитов и отложения их агрегатов в микротромбах капилляров микроциркуляторного русла.</a:t>
            </a:r>
          </a:p>
          <a:p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13-40% пациентов с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аГУС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нет данных за  тромбоцитопению/потребление тромбоцитов 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D39CD7-6184-4548-88B4-751AF4456FF3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6535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0350" cy="37195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5B94F5-5844-4ECD-AA35-31A74958BAC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36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0350" cy="37195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5B94F5-5844-4ECD-AA35-31A74958BAC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36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0350" cy="37195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5B94F5-5844-4ECD-AA35-31A74958BAC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36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0350" cy="37195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5B94F5-5844-4ECD-AA35-31A74958BAC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36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0350" cy="37195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5B94F5-5844-4ECD-AA35-31A74958BAC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36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0350" cy="37195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5B94F5-5844-4ECD-AA35-31A74958BAC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36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Фрагментация эритроцитов – главная особенность гемолитического процесса во время ГУС и обусловлена механическим разрушением эритроцитов в капиллярах, частично закупоренных микротромбами.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Stx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вызывает гемолиз и этот процесс связан с активацией комплемента, осажденного на эритроцитах.</a:t>
            </a:r>
          </a:p>
          <a:p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5% пациентов с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аГУС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нет данных за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микроангиопатический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гемолиз </a:t>
            </a:r>
          </a:p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D39CD7-6184-4548-88B4-751AF4456FF3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6535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0350" cy="37195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5B94F5-5844-4ECD-AA35-31A74958BAC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36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00365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2075" y="744538"/>
            <a:ext cx="6610350" cy="37195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5B94F5-5844-4ECD-AA35-31A74958BACF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369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>
                <a:solidFill>
                  <a:prstClr val="black"/>
                </a:solidFill>
              </a:rPr>
              <a:pPr/>
              <a:t>35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1526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Тромбоцитопения у пациентов с ГУС является результатом активации тромбоцитов и отложения их агрегатов в микротромбах капилляров микроциркуляторного русла.</a:t>
            </a:r>
          </a:p>
          <a:p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13-40% пациентов с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аГУС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нет данных за  тромбоцитопению/потребление тромбоцитов 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D39CD7-6184-4548-88B4-751AF4456FF3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6535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Шига-токсин играет ключевую роль в развитии острой почечной недостаточности у детей с ГУС, вызывая повреждение </a:t>
            </a:r>
            <a:r>
              <a:rPr lang="ru-RU" dirty="0" err="1"/>
              <a:t>эндотелиоцитов</a:t>
            </a:r>
            <a:r>
              <a:rPr lang="ru-RU" dirty="0"/>
              <a:t> капиллярных петель клубочков с образованием </a:t>
            </a:r>
            <a:r>
              <a:rPr lang="ru-RU" dirty="0" err="1"/>
              <a:t>окклюзионных</a:t>
            </a:r>
            <a:r>
              <a:rPr lang="ru-RU" dirty="0"/>
              <a:t> микротромбов, а также острое повреждение канальцев. Кроме сосудов клубочка и канальцев, </a:t>
            </a:r>
            <a:r>
              <a:rPr lang="ru-RU" dirty="0" err="1"/>
              <a:t>Stx</a:t>
            </a:r>
            <a:r>
              <a:rPr lang="ru-RU" dirty="0"/>
              <a:t> взаимодействует с </a:t>
            </a:r>
            <a:r>
              <a:rPr lang="ru-RU" dirty="0" err="1"/>
              <a:t>подоцитами</a:t>
            </a:r>
            <a:r>
              <a:rPr lang="ru-RU" dirty="0"/>
              <a:t> и </a:t>
            </a:r>
            <a:r>
              <a:rPr lang="ru-RU" dirty="0" err="1"/>
              <a:t>мезенгиальными</a:t>
            </a:r>
            <a:r>
              <a:rPr lang="ru-RU" dirty="0"/>
              <a:t> клетками, вызывая их дисфункцию.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4D39CD7-6184-4548-88B4-751AF4456FF3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286535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Тромбоцитопения у пациентов с ГУС является результатом активации тромбоцитов и отложения их агрегатов в микротромбах капилляров микроциркуляторного русла.</a:t>
            </a:r>
          </a:p>
          <a:p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13-40% пациентов с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аГУС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нет данных за  тромбоцитопению/потребление тромбоцитов 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D39CD7-6184-4548-88B4-751AF4456FF3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6535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Тромбоцитопения у пациентов с ГУС является результатом активации тромбоцитов и отложения их агрегатов в микротромбах капилляров микроциркуляторного русла.</a:t>
            </a:r>
          </a:p>
          <a:p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13-40% пациентов с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аГУС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нет данных за  тромбоцитопению/потребление тромбоцитов 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D39CD7-6184-4548-88B4-751AF4456FF3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6535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Тромбоцитопения у пациентов с ГУС является результатом активации тромбоцитов и отложения их агрегатов в микротромбах капилляров микроциркуляторного русла.</a:t>
            </a:r>
          </a:p>
          <a:p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13-40% пациентов с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аГУС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нет данных за  тромбоцитопению/потребление тромбоцитов 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D39CD7-6184-4548-88B4-751AF4456FF3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6535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Тромбоцитопения у пациентов с ГУС является результатом активации тромбоцитов и отложения их агрегатов в микротромбах капилляров микроциркуляторного русла.</a:t>
            </a:r>
          </a:p>
          <a:p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13-40% пациентов с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аГУС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нет данных за  тромбоцитопению/потребление тромбоцитов 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D39CD7-6184-4548-88B4-751AF4456FF3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6535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Тромбоцитопения у пациентов с ГУС является результатом активации тромбоцитов и отложения их агрегатов в микротромбах капилляров микроциркуляторного русла.</a:t>
            </a:r>
          </a:p>
          <a:p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13-40% пациентов с </a:t>
            </a:r>
            <a:r>
              <a:rPr kumimoji="0" lang="ru-RU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аГУС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нет данных за  тромбоцитопению/потребление тромбоцитов 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D39CD7-6184-4548-88B4-751AF4456FF3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653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0.xml"/><Relationship Id="rId4" Type="http://schemas.openxmlformats.org/officeDocument/2006/relationships/image" Target="../media/image10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E4011B-7D40-40F6-8847-A269C55D47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D4ED79C-E319-4942-AA0D-82911CF8FC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92BE80-EDEA-47C7-866D-0BF4C74A9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6F4601-E81E-4234-9225-7FDB23BB1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BAE831-A1E8-48DE-A130-1EA8B6400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114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1D2264-3C73-47D5-AC78-D0E2FD3EB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E0BFC8B-B376-44FF-910C-81A2F0109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7967DBC-DC34-44B5-8A77-23BF42FF1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3D76300-7CA7-48CC-A078-F17505088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8AD71B9-D202-4233-A733-629C0A033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33956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16C9B0-66CD-479A-B320-03F915245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FD2877F-AE41-4161-9FC0-11588FBE5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A178BD9-07E3-4556-980C-CE32007B5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A362161-88E9-476F-8894-E6021B6E1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31538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07BE0A7-464B-401F-AA8E-4F7129A34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17FB7F8-3FC3-4C1D-B013-38358BF0E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F216529-521A-441D-8E1C-57F39BD83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777956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A24A93-C90B-4C9F-80B4-94D8E6E24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29FC01-F632-4B3B-A770-840F8B720F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0D33522-02CD-4950-BD80-5756ED8642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500"/>
            </a:lvl2pPr>
            <a:lvl3pPr marL="914377" indent="0">
              <a:buNone/>
              <a:defRPr sz="1200"/>
            </a:lvl3pPr>
            <a:lvl4pPr marL="1371566" indent="0">
              <a:buNone/>
              <a:defRPr sz="1100"/>
            </a:lvl4pPr>
            <a:lvl5pPr marL="1828754" indent="0">
              <a:buNone/>
              <a:defRPr sz="1100"/>
            </a:lvl5pPr>
            <a:lvl6pPr marL="2285943" indent="0">
              <a:buNone/>
              <a:defRPr sz="1100"/>
            </a:lvl6pPr>
            <a:lvl7pPr marL="2743131" indent="0">
              <a:buNone/>
              <a:defRPr sz="1100"/>
            </a:lvl7pPr>
            <a:lvl8pPr marL="3200320" indent="0">
              <a:buNone/>
              <a:defRPr sz="1100"/>
            </a:lvl8pPr>
            <a:lvl9pPr marL="3657509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F4F8DA0-EC39-41E4-81F8-BE3FCDF24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13854E3-2FCF-40D7-8B70-689AF7E67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529A8A1-627B-489B-9651-451404FD7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04568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D6EEB1-7423-493E-805A-E95071B92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C4A73B5-B645-4A5A-9328-E83092FEFD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432AB33-B7CB-4439-A88B-DC7CC22356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500"/>
            </a:lvl2pPr>
            <a:lvl3pPr marL="914377" indent="0">
              <a:buNone/>
              <a:defRPr sz="1200"/>
            </a:lvl3pPr>
            <a:lvl4pPr marL="1371566" indent="0">
              <a:buNone/>
              <a:defRPr sz="1100"/>
            </a:lvl4pPr>
            <a:lvl5pPr marL="1828754" indent="0">
              <a:buNone/>
              <a:defRPr sz="1100"/>
            </a:lvl5pPr>
            <a:lvl6pPr marL="2285943" indent="0">
              <a:buNone/>
              <a:defRPr sz="1100"/>
            </a:lvl6pPr>
            <a:lvl7pPr marL="2743131" indent="0">
              <a:buNone/>
              <a:defRPr sz="1100"/>
            </a:lvl7pPr>
            <a:lvl8pPr marL="3200320" indent="0">
              <a:buNone/>
              <a:defRPr sz="1100"/>
            </a:lvl8pPr>
            <a:lvl9pPr marL="3657509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645A42D-A530-48B2-89C5-C6665F1B7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B0CDF70-2D0D-4213-9765-96691B1A7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3772B74-280D-4C39-8E8D-E256217B9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89674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1D2264-3C73-47D5-AC78-D0E2FD3EB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E0BFC8B-B376-44FF-910C-81A2F0109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7967DBC-DC34-44B5-8A77-23BF42FF1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3D76300-7CA7-48CC-A078-F17505088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8AD71B9-D202-4233-A733-629C0A033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91126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29F033E-F778-4D39-AF45-157EAB32FD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002709C-2341-44C2-8460-2C824069F9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0088FE6-B692-45AC-8E28-A13941F9A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8259C9C-BE46-4261-A2C6-75DA864FA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AAC3E4-FC41-4840-87FE-A96FAA4B7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62834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D919759-60EA-4A02-A2FD-A48A8D8B99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91999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6B3452-932E-434A-AEBC-EEDC7CE321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18243" y="2027583"/>
            <a:ext cx="4999383" cy="2735883"/>
          </a:xfrm>
        </p:spPr>
        <p:txBody>
          <a:bodyPr anchor="ctr">
            <a:normAutofit/>
          </a:bodyPr>
          <a:lstStyle>
            <a:lvl1pPr algn="r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58CD3B2-632B-4979-9DFD-6FF82D7DB1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18242" y="4899991"/>
            <a:ext cx="4999383" cy="983975"/>
          </a:xfrm>
        </p:spPr>
        <p:txBody>
          <a:bodyPr>
            <a:normAutofit/>
          </a:bodyPr>
          <a:lstStyle>
            <a:lvl1pPr marL="0" indent="0" algn="r">
              <a:buNone/>
              <a:defRPr sz="1900">
                <a:solidFill>
                  <a:schemeClr val="accent2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9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FFE6F7B-B974-498E-8EEA-F3356F34D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799D-A944-4137-8E34-0429A9D61EC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4DEFEF2-B2EB-4F3D-B1D1-F2B7EE560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B3E1981-7DCC-4ADC-97F9-E2459078B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lIns="91438" tIns="45719" rIns="91438" bIns="45719"/>
          <a:lstStyle/>
          <a:p>
            <a:fld id="{DDDFB2CB-71C6-4EA1-AA2F-1920A6555BF9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5081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811EAD-17EC-49A6-BFEE-333FCF650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E97C75-3394-4877-AB85-4C68287207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81F3083-7842-4272-B636-53C0CD93C0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799D-A944-4137-8E34-0429A9D61EC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A4D625D-D169-443E-A163-E48724132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893DBE-7A4F-434E-BC37-97359DF44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lIns="91438" tIns="45719" rIns="91438" bIns="45719"/>
          <a:lstStyle/>
          <a:p>
            <a:fld id="{DDDFB2CB-71C6-4EA1-AA2F-1920A6555BF9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4275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BFA71E-209F-4797-9F98-F1BA5F624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2ADDF0B-7C06-4C1B-A302-D22874A7D1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49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3238AE-1650-4CD5-A263-A4317C7F5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799D-A944-4137-8E34-0429A9D61EC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4501C6F-FA5A-4966-A86B-73CF616DD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F979A33-5F9F-4923-9A84-19CBF8597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lIns="91438" tIns="45719" rIns="91438" bIns="45719"/>
          <a:lstStyle/>
          <a:p>
            <a:fld id="{DDDFB2CB-71C6-4EA1-AA2F-1920A6555BF9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08464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9CF3EE-D26C-4068-A88F-7F55622E5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3B7F08-AB16-4393-9967-017EFC1F74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E9CCB01-38D8-4A28-AAD2-4D8062B145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42F6FBD-DE1B-46C1-B473-C93934F983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799D-A944-4137-8E34-0429A9D61EC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553A44B-2E75-4809-8577-D527A88D9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80E47AF-7933-4316-872C-005609D67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lIns="91438" tIns="45719" rIns="91438" bIns="45719"/>
          <a:lstStyle/>
          <a:p>
            <a:fld id="{DDDFB2CB-71C6-4EA1-AA2F-1920A6555BF9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71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29F033E-F778-4D39-AF45-157EAB32FD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002709C-2341-44C2-8460-2C824069F9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0088FE6-B692-45AC-8E28-A13941F9A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8259C9C-BE46-4261-A2C6-75DA864FA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AAC3E4-FC41-4840-87FE-A96FAA4B7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35896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1B0784-AEFD-4297-8B5D-A56CEA099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4A55221-6257-4105-A0D9-3D8390D678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45B7FB6-44D8-402A-86B8-0EE553686D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6240C67-758C-4D27-80AD-6F0373B8C1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70AF846-01EB-40BC-822B-DF5BBEA8D3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6AEA15D-5354-46AF-8000-51D2AA6FE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799D-A944-4137-8E34-0429A9D61EC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2CBCAF1-ECE5-408C-AE5C-D4C98712B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01383C6-8FB6-4D2F-A9CF-39DDDE103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lIns="91438" tIns="45719" rIns="91438" bIns="45719"/>
          <a:lstStyle/>
          <a:p>
            <a:fld id="{DDDFB2CB-71C6-4EA1-AA2F-1920A6555BF9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618802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1AAB754-71FA-43B0-BC8B-92CCBB94E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9552B9F-C7D0-485B-A00B-33A532028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799D-A944-4137-8E34-0429A9D61EC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83EF8AF-E8D9-49FA-AF91-42FDF46AD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C6C6318-89A9-4BA2-BFB7-BD8903E13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lIns="91438" tIns="45719" rIns="91438" bIns="45719"/>
          <a:lstStyle/>
          <a:p>
            <a:fld id="{DDDFB2CB-71C6-4EA1-AA2F-1920A6555BF9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357903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0BEE023-1D8B-4B06-9B49-78065C3AB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799D-A944-4137-8E34-0429A9D61EC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9F06AE7-B57D-42F4-9906-9D7606958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1D1D1CA-F776-41C4-B44F-4C2A28FAA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lIns="91438" tIns="45719" rIns="91438" bIns="45719"/>
          <a:lstStyle/>
          <a:p>
            <a:fld id="{DDDFB2CB-71C6-4EA1-AA2F-1920A6555BF9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23581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97E6EE-FFA3-44B0-85A2-95B68A22CA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7ABCF77-1ABB-4E77-8A4C-FCED9F1441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11D5988-5D90-41CE-9E86-BCA9B517BE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500"/>
            </a:lvl2pPr>
            <a:lvl3pPr marL="914377" indent="0">
              <a:buNone/>
              <a:defRPr sz="1200"/>
            </a:lvl3pPr>
            <a:lvl4pPr marL="1371566" indent="0">
              <a:buNone/>
              <a:defRPr sz="1100"/>
            </a:lvl4pPr>
            <a:lvl5pPr marL="1828754" indent="0">
              <a:buNone/>
              <a:defRPr sz="1100"/>
            </a:lvl5pPr>
            <a:lvl6pPr marL="2285943" indent="0">
              <a:buNone/>
              <a:defRPr sz="1100"/>
            </a:lvl6pPr>
            <a:lvl7pPr marL="2743131" indent="0">
              <a:buNone/>
              <a:defRPr sz="1100"/>
            </a:lvl7pPr>
            <a:lvl8pPr marL="3200320" indent="0">
              <a:buNone/>
              <a:defRPr sz="1100"/>
            </a:lvl8pPr>
            <a:lvl9pPr marL="3657509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BC92DF0-B17A-4D93-AE3C-DD74F8716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799D-A944-4137-8E34-0429A9D61EC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78A7CAD-C8EE-452C-96A0-ABBFAA676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D8C1CBB-482E-4B97-A53D-6E8251CC7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lIns="91438" tIns="45719" rIns="91438" bIns="45719"/>
          <a:lstStyle/>
          <a:p>
            <a:fld id="{DDDFB2CB-71C6-4EA1-AA2F-1920A6555BF9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50931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CB052B-2DE4-4F51-A93C-E61A024FB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B5963E6-9F57-4AFD-86F2-64FD9FDF6A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089E459-9465-4117-9EF7-3532D18E34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500"/>
            </a:lvl2pPr>
            <a:lvl3pPr marL="914377" indent="0">
              <a:buNone/>
              <a:defRPr sz="1200"/>
            </a:lvl3pPr>
            <a:lvl4pPr marL="1371566" indent="0">
              <a:buNone/>
              <a:defRPr sz="1100"/>
            </a:lvl4pPr>
            <a:lvl5pPr marL="1828754" indent="0">
              <a:buNone/>
              <a:defRPr sz="1100"/>
            </a:lvl5pPr>
            <a:lvl6pPr marL="2285943" indent="0">
              <a:buNone/>
              <a:defRPr sz="1100"/>
            </a:lvl6pPr>
            <a:lvl7pPr marL="2743131" indent="0">
              <a:buNone/>
              <a:defRPr sz="1100"/>
            </a:lvl7pPr>
            <a:lvl8pPr marL="3200320" indent="0">
              <a:buNone/>
              <a:defRPr sz="1100"/>
            </a:lvl8pPr>
            <a:lvl9pPr marL="3657509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A654C58-A73C-467D-A676-9A594A8AA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799D-A944-4137-8E34-0429A9D61EC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BBD7221-EDF5-417B-B0C3-500968B6A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D52D12A-9EAC-4736-ADFA-9596392D2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lIns="91438" tIns="45719" rIns="91438" bIns="45719"/>
          <a:lstStyle/>
          <a:p>
            <a:fld id="{DDDFB2CB-71C6-4EA1-AA2F-1920A6555BF9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324536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9609B6-A050-46A0-98CE-E2DD96557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ADAE0E4-FAFF-434D-9402-D25CA16FA6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3DB78D-DCBF-4AC9-8DE5-C8815DC4B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799D-A944-4137-8E34-0429A9D61EC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2A6B77A-6E24-4A9E-9B5A-3292D0B18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9150777-4C49-4F96-AD23-6F8A012B1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lIns="91438" tIns="45719" rIns="91438" bIns="45719"/>
          <a:lstStyle/>
          <a:p>
            <a:fld id="{DDDFB2CB-71C6-4EA1-AA2F-1920A6555BF9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673763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982773C-A993-4C11-A06E-69C80A2701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639F29B-BE32-4DAC-AF55-EA084589B8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6D7B58-ADBF-4BFB-92C6-DDB15ABF1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6799D-A944-4137-8E34-0429A9D61EC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6EC8246-7B85-4C5C-8651-6491A42E5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96F50B-0230-48E7-B6EB-A57FE8FB4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lIns="91438" tIns="45719" rIns="91438" bIns="45719"/>
          <a:lstStyle/>
          <a:p>
            <a:fld id="{DDDFB2CB-71C6-4EA1-AA2F-1920A6555BF9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37552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LM\Desktop\Generium_logo_Pharm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405" y="5768307"/>
            <a:ext cx="4018639" cy="717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LM\Desktop\Generium - презентация\sdfsdf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959" y="1916832"/>
            <a:ext cx="5889797" cy="456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532760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836713"/>
            <a:ext cx="10972800" cy="4525963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pic>
        <p:nvPicPr>
          <p:cNvPr id="7" name="Picture 2" descr="C:\Users\LM\Desktop\Generium_logo_Pharm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6061197"/>
            <a:ext cx="2600259" cy="464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Users\LM\Desktop\fddf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7230" y="1"/>
            <a:ext cx="1414772" cy="1124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LM\Desktop\Generium - презентация\sdfdfsfd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022" y="6103756"/>
            <a:ext cx="7844305" cy="781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915829" y="260650"/>
            <a:ext cx="2844800" cy="365125"/>
          </a:xfrm>
        </p:spPr>
        <p:txBody>
          <a:bodyPr lIns="91438" tIns="45719" rIns="91438" bIns="45719"/>
          <a:lstStyle>
            <a:lvl1pPr>
              <a:defRPr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black"/>
                </a:solidFill>
              </a:rPr>
              <a:pPr/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2369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" y="2438444"/>
            <a:ext cx="12012084" cy="1052513"/>
            <a:chOff x="0" y="1536"/>
            <a:chExt cx="5675" cy="663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3697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1900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3697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19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3697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1900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defTabSz="913697"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z="190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697" fontAlgn="base">
                <a:spcBef>
                  <a:spcPct val="0"/>
                </a:spcBef>
                <a:spcAft>
                  <a:spcPct val="0"/>
                </a:spcAft>
              </a:pPr>
              <a:endParaRPr lang="ru-RU" sz="1900">
                <a:solidFill>
                  <a:srgbClr val="000000"/>
                </a:solidFill>
              </a:endParaRPr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697" fontAlgn="base">
                <a:spcBef>
                  <a:spcPct val="0"/>
                </a:spcBef>
                <a:spcAft>
                  <a:spcPct val="0"/>
                </a:spcAft>
              </a:pPr>
              <a:endParaRPr lang="ru-RU" sz="1900">
                <a:solidFill>
                  <a:srgbClr val="000000"/>
                </a:solidFill>
              </a:endParaRPr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913697" fontAlgn="base">
                <a:spcBef>
                  <a:spcPct val="0"/>
                </a:spcBef>
                <a:spcAft>
                  <a:spcPct val="0"/>
                </a:spcAft>
              </a:pPr>
              <a:endParaRPr lang="ru-RU" sz="1900">
                <a:solidFill>
                  <a:srgbClr val="000000"/>
                </a:solidFill>
              </a:endParaRPr>
            </a:p>
          </p:txBody>
        </p:sp>
      </p:grpSp>
      <p:sp>
        <p:nvSpPr>
          <p:cNvPr id="18535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1320800" y="1676400"/>
            <a:ext cx="103632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/>
              <a:t>Образец заголовка</a:t>
            </a:r>
          </a:p>
        </p:txBody>
      </p:sp>
      <p:sp>
        <p:nvSpPr>
          <p:cNvPr id="18535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noProof="0"/>
              <a:t>Образец подзаголовка</a:t>
            </a: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1320800" y="6248400"/>
            <a:ext cx="2540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D0CABCD9-8EF2-487C-AB0A-CE534926E474}" type="datetime1">
              <a:rPr lang="ru-RU">
                <a:solidFill>
                  <a:srgbClr val="1C1C1C"/>
                </a:solidFill>
              </a:rPr>
              <a:pPr>
                <a:defRPr/>
              </a:pPr>
              <a:t>25.03.2022</a:t>
            </a:fld>
            <a:endParaRPr lang="ru-RU">
              <a:solidFill>
                <a:srgbClr val="1C1C1C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4572000" y="6248400"/>
            <a:ext cx="38608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>
              <a:solidFill>
                <a:srgbClr val="1C1C1C"/>
              </a:solidFill>
            </a:endParaRPr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144000" y="6248400"/>
            <a:ext cx="2540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AD141851-F4CA-437D-8C4E-C610AA56D72F}" type="slidenum">
              <a:rPr lang="ru-RU">
                <a:solidFill>
                  <a:srgbClr val="1C1C1C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1C1C1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5327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23AA9-11DB-4316-9E91-AB071E56190F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A4CA0-834B-4BCC-8F8A-2DD2E4BA105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18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831" indent="0">
              <a:buNone/>
              <a:defRPr sz="1900"/>
            </a:lvl2pPr>
            <a:lvl3pPr marL="913697" indent="0">
              <a:buNone/>
              <a:defRPr sz="1600"/>
            </a:lvl3pPr>
            <a:lvl4pPr marL="1370546" indent="0">
              <a:buNone/>
              <a:defRPr sz="1500"/>
            </a:lvl4pPr>
            <a:lvl5pPr marL="1827394" indent="0">
              <a:buNone/>
              <a:defRPr sz="1500"/>
            </a:lvl5pPr>
            <a:lvl6pPr marL="2284262" indent="0">
              <a:buNone/>
              <a:defRPr sz="1500"/>
            </a:lvl6pPr>
            <a:lvl7pPr marL="2741090" indent="0">
              <a:buNone/>
              <a:defRPr sz="1500"/>
            </a:lvl7pPr>
            <a:lvl8pPr marL="3197920" indent="0">
              <a:buNone/>
              <a:defRPr sz="1500"/>
            </a:lvl8pPr>
            <a:lvl9pPr marL="3654751" indent="0">
              <a:buNone/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CC7E0-F25E-44B9-BC61-B35DA7E5C5A7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F49D5-DCD6-4E5E-8613-C521DEDC74F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8495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76917" y="2017713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60117" y="2017713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6B3A2-8B93-4E36-8FB2-C29DF4357A53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14BD6-C72F-4C90-B195-10B731BF417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3293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10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41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CDC30-AE96-4D39-8452-05D961786566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7B97E4-9795-41D2-965A-BF91711B499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0386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C255F-2A7A-4929-A0A5-ED25E2A7A8B5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1B217-4D39-4DCC-8120-AAE67F0B305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61606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85999-8E22-4673-BBA1-D1CEE8F98AFB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40DF0-83F6-4FC2-90DA-27D87FF4D92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0860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6831" indent="0">
              <a:buNone/>
              <a:defRPr sz="1200"/>
            </a:lvl2pPr>
            <a:lvl3pPr marL="913697" indent="0">
              <a:buNone/>
              <a:defRPr sz="1100"/>
            </a:lvl3pPr>
            <a:lvl4pPr marL="1370546" indent="0">
              <a:buNone/>
              <a:defRPr sz="900"/>
            </a:lvl4pPr>
            <a:lvl5pPr marL="1827394" indent="0">
              <a:buNone/>
              <a:defRPr sz="900"/>
            </a:lvl5pPr>
            <a:lvl6pPr marL="2284262" indent="0">
              <a:buNone/>
              <a:defRPr sz="900"/>
            </a:lvl6pPr>
            <a:lvl7pPr marL="2741090" indent="0">
              <a:buNone/>
              <a:defRPr sz="900"/>
            </a:lvl7pPr>
            <a:lvl8pPr marL="3197920" indent="0">
              <a:buNone/>
              <a:defRPr sz="900"/>
            </a:lvl8pPr>
            <a:lvl9pPr marL="365475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43DF5C-186B-4AD5-A2ED-23A6FD9A4D80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885B5-A2F0-4F08-942B-A293E0F7EF1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545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7E5F80-7303-4542-97B7-AD68F4C55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7BECD1-01C5-4354-8F1C-8DD2E6B494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AA89171-1E96-46D4-88E2-202EF46F0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13A893-3713-4738-9EBA-B3C7DB57C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ED85C99-84F6-4C05-A002-0A683015F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57050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78"/>
            <a:ext cx="73152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56831" indent="0">
              <a:buNone/>
              <a:defRPr sz="1200"/>
            </a:lvl2pPr>
            <a:lvl3pPr marL="913697" indent="0">
              <a:buNone/>
              <a:defRPr sz="1100"/>
            </a:lvl3pPr>
            <a:lvl4pPr marL="1370546" indent="0">
              <a:buNone/>
              <a:defRPr sz="900"/>
            </a:lvl4pPr>
            <a:lvl5pPr marL="1827394" indent="0">
              <a:buNone/>
              <a:defRPr sz="900"/>
            </a:lvl5pPr>
            <a:lvl6pPr marL="2284262" indent="0">
              <a:buNone/>
              <a:defRPr sz="900"/>
            </a:lvl6pPr>
            <a:lvl7pPr marL="2741090" indent="0">
              <a:buNone/>
              <a:defRPr sz="900"/>
            </a:lvl7pPr>
            <a:lvl8pPr marL="3197920" indent="0">
              <a:buNone/>
              <a:defRPr sz="900"/>
            </a:lvl8pPr>
            <a:lvl9pPr marL="365475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7A223-0359-4265-996E-66531085747C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9F215-9949-4F65-AF23-59F7E57CD12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7718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02A3B-03A6-48DF-A947-BA94DB8F707D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BECC74-C0F5-43CF-A514-0009C2068E2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59929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338733" y="214313"/>
            <a:ext cx="2601384" cy="5918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34584" y="214313"/>
            <a:ext cx="7600949" cy="5918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9B84E-DACA-4261-962F-D91ACCBFF6DE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65833-0BF3-43A9-8140-E4E4EE19119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2792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4586" y="214316"/>
            <a:ext cx="10390716" cy="146208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1576917" y="2017713"/>
            <a:ext cx="10363200" cy="41148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F2DD5-287F-41DD-ADE8-4C29A9D30D02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7606D-8C9A-4993-9AD1-FEAFDACE0CC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7270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1534584" y="214313"/>
            <a:ext cx="10405533" cy="591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8B937-C89D-4A69-A32C-31D859F2968E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97CC1D-1693-4F5C-A285-6A7AF99DEFE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0492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4586" y="214316"/>
            <a:ext cx="10390716" cy="146208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1576917" y="2017713"/>
            <a:ext cx="10363200" cy="41148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31DCD-9359-4E3D-B6BD-5DC0422AA675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5B92C-AF6D-4FA9-BFA9-C311AD98CF9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4900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4586" y="214316"/>
            <a:ext cx="10390716" cy="146208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76917" y="2017713"/>
            <a:ext cx="508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860117" y="2017713"/>
            <a:ext cx="50800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860117" y="4151313"/>
            <a:ext cx="50800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BFC416-76AA-4DDD-9E72-1B3C0CB75142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8EE01-BC98-4BEC-8218-4B22742CCE7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9870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4586" y="214316"/>
            <a:ext cx="10390716" cy="146208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576917" y="2017713"/>
            <a:ext cx="508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860117" y="2017713"/>
            <a:ext cx="50800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860117" y="4151313"/>
            <a:ext cx="50800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3039F-0667-4FD5-A12D-4D1B0354DAAF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7EACA-012E-409E-BBD4-63D118D1B74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2981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1534586" y="214316"/>
            <a:ext cx="10390716" cy="1462087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576917" y="2017713"/>
            <a:ext cx="50800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860117" y="2017713"/>
            <a:ext cx="50800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1576917" y="4151313"/>
            <a:ext cx="50800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860117" y="4151313"/>
            <a:ext cx="5080000" cy="1981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C1A00-030E-43E3-842B-BB80B09D1780}" type="datetime1">
              <a:rPr lang="ru-RU">
                <a:solidFill>
                  <a:srgbClr val="000000"/>
                </a:solidFill>
              </a:rPr>
              <a:pPr>
                <a:defRPr/>
              </a:pPr>
              <a:t>25.03.2022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CD3B0-F6F2-493A-A5FC-C5113316DB8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7428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ECE9C6"/>
                </a:solidFill>
              </a:rPr>
              <a:pPr/>
              <a:t>25.03.2022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592136" y="2887531"/>
            <a:ext cx="9038813" cy="1200329"/>
            <a:chOff x="1172584" y="1381459"/>
            <a:chExt cx="6779110" cy="1200308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30997" cy="1200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240"/>
              <a:r>
                <a:rPr lang="en-US" sz="7200" dirty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7788" y="1387740"/>
            <a:ext cx="9036424" cy="1731983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767863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6090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7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64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55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46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3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28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56447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F28AD9-C764-4E11-A8CE-DAB08F928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02DF9BD-5BBE-4DEC-8617-A2071EEDBE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D5CE8DD-57D9-4DDF-A622-FE2972F1A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BE7570-96D6-47B0-94A0-2E65749A6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171DFFF-9E52-490C-A58B-62DE9D99D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94978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563447" y="1392219"/>
            <a:ext cx="9038813" cy="1200329"/>
            <a:chOff x="1172584" y="1381459"/>
            <a:chExt cx="6779110" cy="1200308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30997" cy="1200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24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81132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563447" y="2887583"/>
            <a:ext cx="9038813" cy="1200329"/>
            <a:chOff x="1172584" y="1381459"/>
            <a:chExt cx="6779110" cy="1200308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30997" cy="1200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24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55" y="1204859"/>
            <a:ext cx="10339617" cy="1910716"/>
          </a:xfrm>
        </p:spPr>
        <p:txBody>
          <a:bodyPr anchor="b"/>
          <a:lstStyle>
            <a:lvl1pPr algn="ctr">
              <a:defRPr sz="72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2334" y="3767317"/>
            <a:ext cx="10312996" cy="1500187"/>
          </a:xfrm>
        </p:spPr>
        <p:txBody>
          <a:bodyPr anchor="t"/>
          <a:lstStyle>
            <a:lvl1pPr marL="0" indent="0" algn="ctr">
              <a:buNone/>
              <a:defRPr sz="2700">
                <a:solidFill>
                  <a:schemeClr val="tx2"/>
                </a:solidFill>
              </a:defRPr>
            </a:lvl1pPr>
            <a:lvl2pPr marL="609091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24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734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64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556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465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378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289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8867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563447" y="1392219"/>
            <a:ext cx="9038813" cy="1200329"/>
            <a:chOff x="1172584" y="1381459"/>
            <a:chExt cx="6779110" cy="1200308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30997" cy="1200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24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240280"/>
            <a:ext cx="5071872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6193535" y="2240280"/>
            <a:ext cx="5071872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7843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2080" y="2240280"/>
            <a:ext cx="4589928" cy="658368"/>
          </a:xfrm>
        </p:spPr>
        <p:txBody>
          <a:bodyPr anchor="b"/>
          <a:lstStyle>
            <a:lvl1pPr marL="0" indent="0" algn="ctr">
              <a:buNone/>
              <a:defRPr sz="3200" b="0">
                <a:solidFill>
                  <a:schemeClr val="tx2"/>
                </a:solidFill>
              </a:defRPr>
            </a:lvl1pPr>
            <a:lvl2pPr marL="609091" indent="0">
              <a:buNone/>
              <a:defRPr sz="2700" b="1"/>
            </a:lvl2pPr>
            <a:lvl3pPr marL="1218240" indent="0">
              <a:buNone/>
              <a:defRPr sz="2400" b="1"/>
            </a:lvl3pPr>
            <a:lvl4pPr marL="1827349" indent="0">
              <a:buNone/>
              <a:defRPr sz="2100" b="1"/>
            </a:lvl4pPr>
            <a:lvl5pPr marL="2436478" indent="0">
              <a:buNone/>
              <a:defRPr sz="2100" b="1"/>
            </a:lvl5pPr>
            <a:lvl6pPr marL="3045568" indent="0">
              <a:buNone/>
              <a:defRPr sz="2100" b="1"/>
            </a:lvl6pPr>
            <a:lvl7pPr marL="3654659" indent="0">
              <a:buNone/>
              <a:defRPr sz="2100" b="1"/>
            </a:lvl7pPr>
            <a:lvl8pPr marL="4263787" indent="0">
              <a:buNone/>
              <a:defRPr sz="2100" b="1"/>
            </a:lvl8pPr>
            <a:lvl9pPr marL="4872898" indent="0">
              <a:buNone/>
              <a:defRPr sz="21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7984" y="2947595"/>
            <a:ext cx="5071872" cy="317296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9741" y="2240280"/>
            <a:ext cx="4596384" cy="658368"/>
          </a:xfrm>
        </p:spPr>
        <p:txBody>
          <a:bodyPr anchor="b"/>
          <a:lstStyle>
            <a:lvl1pPr marL="0" indent="0" algn="ctr">
              <a:buNone/>
              <a:defRPr sz="3200" b="0">
                <a:solidFill>
                  <a:schemeClr val="tx2"/>
                </a:solidFill>
              </a:defRPr>
            </a:lvl1pPr>
            <a:lvl2pPr marL="609091" indent="0">
              <a:buNone/>
              <a:defRPr sz="2700" b="1"/>
            </a:lvl2pPr>
            <a:lvl3pPr marL="1218240" indent="0">
              <a:buNone/>
              <a:defRPr sz="2400" b="1"/>
            </a:lvl3pPr>
            <a:lvl4pPr marL="1827349" indent="0">
              <a:buNone/>
              <a:defRPr sz="2100" b="1"/>
            </a:lvl4pPr>
            <a:lvl5pPr marL="2436478" indent="0">
              <a:buNone/>
              <a:defRPr sz="2100" b="1"/>
            </a:lvl5pPr>
            <a:lvl6pPr marL="3045568" indent="0">
              <a:buNone/>
              <a:defRPr sz="2100" b="1"/>
            </a:lvl6pPr>
            <a:lvl7pPr marL="3654659" indent="0">
              <a:buNone/>
              <a:defRPr sz="2100" b="1"/>
            </a:lvl7pPr>
            <a:lvl8pPr marL="4263787" indent="0">
              <a:buNone/>
              <a:defRPr sz="2100" b="1"/>
            </a:lvl8pPr>
            <a:lvl9pPr marL="4872898" indent="0">
              <a:buNone/>
              <a:defRPr sz="21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944368"/>
            <a:ext cx="5066304" cy="317296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563447" y="1392219"/>
            <a:ext cx="9038813" cy="1200329"/>
            <a:chOff x="1172584" y="1381459"/>
            <a:chExt cx="6779110" cy="1200308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30997" cy="1200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24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081992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563447" y="1392219"/>
            <a:ext cx="9038813" cy="1200329"/>
            <a:chOff x="1172584" y="1381459"/>
            <a:chExt cx="6779110" cy="1200308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30997" cy="1200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24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3252867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2747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2776" y="1678238"/>
            <a:ext cx="4563311" cy="1886921"/>
          </a:xfrm>
        </p:spPr>
        <p:txBody>
          <a:bodyPr anchor="b"/>
          <a:lstStyle>
            <a:lvl1pPr algn="l">
              <a:defRPr sz="37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2671" y="559400"/>
            <a:ext cx="5488889" cy="5566765"/>
          </a:xfrm>
        </p:spPr>
        <p:txBody>
          <a:bodyPr anchor="ctr"/>
          <a:lstStyle>
            <a:lvl1pPr>
              <a:defRPr sz="3200"/>
            </a:lvl1pPr>
            <a:lvl2pPr>
              <a:defRPr sz="2900"/>
            </a:lvl2pPr>
            <a:lvl3pPr>
              <a:defRPr sz="2700"/>
            </a:lvl3pPr>
            <a:lvl4pPr>
              <a:defRPr sz="2400"/>
            </a:lvl4pPr>
            <a:lvl5pPr>
              <a:defRPr sz="21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12815" y="3603854"/>
            <a:ext cx="4548967" cy="2517289"/>
          </a:xfrm>
        </p:spPr>
        <p:txBody>
          <a:bodyPr>
            <a:normAutofit/>
          </a:bodyPr>
          <a:lstStyle>
            <a:lvl1pPr marL="0" indent="0">
              <a:buNone/>
              <a:defRPr sz="2100"/>
            </a:lvl1pPr>
            <a:lvl2pPr marL="609091" indent="0">
              <a:buNone/>
              <a:defRPr sz="1600"/>
            </a:lvl2pPr>
            <a:lvl3pPr marL="1218240" indent="0">
              <a:buNone/>
              <a:defRPr sz="1300"/>
            </a:lvl3pPr>
            <a:lvl4pPr marL="1827349" indent="0">
              <a:buNone/>
              <a:defRPr sz="1200"/>
            </a:lvl4pPr>
            <a:lvl5pPr marL="2436478" indent="0">
              <a:buNone/>
              <a:defRPr sz="1200"/>
            </a:lvl5pPr>
            <a:lvl6pPr marL="3045568" indent="0">
              <a:buNone/>
              <a:defRPr sz="1200"/>
            </a:lvl6pPr>
            <a:lvl7pPr marL="3654659" indent="0">
              <a:buNone/>
              <a:defRPr sz="1200"/>
            </a:lvl7pPr>
            <a:lvl8pPr marL="4263787" indent="0">
              <a:buNone/>
              <a:defRPr sz="1200"/>
            </a:lvl8pPr>
            <a:lvl9pPr marL="487289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85005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3643" y="4668861"/>
            <a:ext cx="10356028" cy="644729"/>
          </a:xfrm>
        </p:spPr>
        <p:txBody>
          <a:bodyPr anchor="b"/>
          <a:lstStyle>
            <a:lvl1pPr algn="ctr">
              <a:defRPr sz="37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911725" y="666965"/>
            <a:ext cx="6362875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4300"/>
            </a:lvl1pPr>
            <a:lvl2pPr marL="609091" indent="0">
              <a:buNone/>
              <a:defRPr sz="3700"/>
            </a:lvl2pPr>
            <a:lvl3pPr marL="1218240" indent="0">
              <a:buNone/>
              <a:defRPr sz="3200"/>
            </a:lvl3pPr>
            <a:lvl4pPr marL="1827349" indent="0">
              <a:buNone/>
              <a:defRPr sz="2700"/>
            </a:lvl4pPr>
            <a:lvl5pPr marL="2436478" indent="0">
              <a:buNone/>
              <a:defRPr sz="2700"/>
            </a:lvl5pPr>
            <a:lvl6pPr marL="3045568" indent="0">
              <a:buNone/>
              <a:defRPr sz="2700"/>
            </a:lvl6pPr>
            <a:lvl7pPr marL="3654659" indent="0">
              <a:buNone/>
              <a:defRPr sz="2700"/>
            </a:lvl7pPr>
            <a:lvl8pPr marL="4263787" indent="0">
              <a:buNone/>
              <a:defRPr sz="2700"/>
            </a:lvl8pPr>
            <a:lvl9pPr marL="4872898" indent="0">
              <a:buNone/>
              <a:defRPr sz="27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988" y="5324347"/>
            <a:ext cx="10341685" cy="804863"/>
          </a:xfrm>
        </p:spPr>
        <p:txBody>
          <a:bodyPr>
            <a:normAutofit/>
          </a:bodyPr>
          <a:lstStyle>
            <a:lvl1pPr marL="0" indent="0" algn="ctr">
              <a:buNone/>
              <a:defRPr sz="2100"/>
            </a:lvl1pPr>
            <a:lvl2pPr marL="609091" indent="0">
              <a:buNone/>
              <a:defRPr sz="1600"/>
            </a:lvl2pPr>
            <a:lvl3pPr marL="1218240" indent="0">
              <a:buNone/>
              <a:defRPr sz="1300"/>
            </a:lvl3pPr>
            <a:lvl4pPr marL="1827349" indent="0">
              <a:buNone/>
              <a:defRPr sz="1200"/>
            </a:lvl4pPr>
            <a:lvl5pPr marL="2436478" indent="0">
              <a:buNone/>
              <a:defRPr sz="1200"/>
            </a:lvl5pPr>
            <a:lvl6pPr marL="3045568" indent="0">
              <a:buNone/>
              <a:defRPr sz="1200"/>
            </a:lvl6pPr>
            <a:lvl7pPr marL="3654659" indent="0">
              <a:buNone/>
              <a:defRPr sz="1200"/>
            </a:lvl7pPr>
            <a:lvl8pPr marL="4263787" indent="0">
              <a:buNone/>
              <a:defRPr sz="1200"/>
            </a:lvl8pPr>
            <a:lvl9pPr marL="487289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2526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563447" y="1392219"/>
            <a:ext cx="9038813" cy="1200329"/>
            <a:chOff x="1172584" y="1381459"/>
            <a:chExt cx="6779110" cy="1200308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30997" cy="1200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24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9045749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22123" y="559400"/>
            <a:ext cx="2237591" cy="556676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7987" y="849856"/>
            <a:ext cx="7343889" cy="502382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6125417" y="2742361"/>
            <a:ext cx="5480155" cy="1200329"/>
            <a:chOff x="1815339" y="1393037"/>
            <a:chExt cx="5480154" cy="900242"/>
          </a:xfrm>
        </p:grpSpPr>
        <p:sp>
          <p:nvSpPr>
            <p:cNvPr id="12" name="TextBox 11"/>
            <p:cNvSpPr txBox="1"/>
            <p:nvPr/>
          </p:nvSpPr>
          <p:spPr>
            <a:xfrm>
              <a:off x="4031691" y="1393037"/>
              <a:ext cx="1107996" cy="9002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24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58403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A875F0-EEBE-4D1B-8CBB-9FA417FD1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3AD179-CBD5-407E-9D5C-D5E55426E9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E430C72-528E-4EFF-A783-D3D9A7A9E0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3D9CC39-CE16-4B5D-922A-9A7C23FD6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FB69096-29D7-40AF-8408-CDB6157EA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D88C894-09A1-4DDE-AF6E-23D3AFE7B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43722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69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68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5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3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4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1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5085B790-744A-4F8C-ADE2-B5986FCFE7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295344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DBED0634-D892-497B-82BF-5C9F24FB99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438479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83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369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54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82739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2842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74109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19792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65475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EC69D890-1EE6-4920-940B-68B69CB325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62513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3613E30E-BD52-4FF7-BDB9-8B6E08F2FA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35604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410" y="1535113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831" indent="0">
              <a:buNone/>
              <a:defRPr sz="2000" b="1"/>
            </a:lvl2pPr>
            <a:lvl3pPr marL="913697" indent="0">
              <a:buNone/>
              <a:defRPr sz="1900" b="1"/>
            </a:lvl3pPr>
            <a:lvl4pPr marL="1370546" indent="0">
              <a:buNone/>
              <a:defRPr sz="1600" b="1"/>
            </a:lvl4pPr>
            <a:lvl5pPr marL="1827394" indent="0">
              <a:buNone/>
              <a:defRPr sz="1600" b="1"/>
            </a:lvl5pPr>
            <a:lvl6pPr marL="2284262" indent="0">
              <a:buNone/>
              <a:defRPr sz="1600" b="1"/>
            </a:lvl6pPr>
            <a:lvl7pPr marL="2741090" indent="0">
              <a:buNone/>
              <a:defRPr sz="1600" b="1"/>
            </a:lvl7pPr>
            <a:lvl8pPr marL="3197920" indent="0">
              <a:buNone/>
              <a:defRPr sz="1600" b="1"/>
            </a:lvl8pPr>
            <a:lvl9pPr marL="3654751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41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4179E73E-DF80-4F58-AD68-9B5424E62D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25181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EEF80F0F-C40A-4A77-BDC4-CB7298E629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56103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81DF3F41-5CD6-4C58-A738-D9F30882FA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50203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500"/>
            </a:lvl1pPr>
            <a:lvl2pPr marL="456831" indent="0">
              <a:buNone/>
              <a:defRPr sz="1200"/>
            </a:lvl2pPr>
            <a:lvl3pPr marL="913697" indent="0">
              <a:buNone/>
              <a:defRPr sz="1100"/>
            </a:lvl3pPr>
            <a:lvl4pPr marL="1370546" indent="0">
              <a:buNone/>
              <a:defRPr sz="900"/>
            </a:lvl4pPr>
            <a:lvl5pPr marL="1827394" indent="0">
              <a:buNone/>
              <a:defRPr sz="900"/>
            </a:lvl5pPr>
            <a:lvl6pPr marL="2284262" indent="0">
              <a:buNone/>
              <a:defRPr sz="900"/>
            </a:lvl6pPr>
            <a:lvl7pPr marL="2741090" indent="0">
              <a:buNone/>
              <a:defRPr sz="900"/>
            </a:lvl7pPr>
            <a:lvl8pPr marL="3197920" indent="0">
              <a:buNone/>
              <a:defRPr sz="900"/>
            </a:lvl8pPr>
            <a:lvl9pPr marL="365475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8BC47B1E-03F3-4D6D-9A4F-1ED5912826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8461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831" indent="0">
              <a:buNone/>
              <a:defRPr sz="2800"/>
            </a:lvl2pPr>
            <a:lvl3pPr marL="913697" indent="0">
              <a:buNone/>
              <a:defRPr sz="2400"/>
            </a:lvl3pPr>
            <a:lvl4pPr marL="1370546" indent="0">
              <a:buNone/>
              <a:defRPr sz="2000"/>
            </a:lvl4pPr>
            <a:lvl5pPr marL="1827394" indent="0">
              <a:buNone/>
              <a:defRPr sz="2000"/>
            </a:lvl5pPr>
            <a:lvl6pPr marL="2284262" indent="0">
              <a:buNone/>
              <a:defRPr sz="2000"/>
            </a:lvl6pPr>
            <a:lvl7pPr marL="2741090" indent="0">
              <a:buNone/>
              <a:defRPr sz="2000"/>
            </a:lvl7pPr>
            <a:lvl8pPr marL="3197920" indent="0">
              <a:buNone/>
              <a:defRPr sz="2000"/>
            </a:lvl8pPr>
            <a:lvl9pPr marL="3654751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78"/>
            <a:ext cx="7315200" cy="804863"/>
          </a:xfrm>
        </p:spPr>
        <p:txBody>
          <a:bodyPr/>
          <a:lstStyle>
            <a:lvl1pPr marL="0" indent="0">
              <a:buNone/>
              <a:defRPr sz="1500"/>
            </a:lvl1pPr>
            <a:lvl2pPr marL="456831" indent="0">
              <a:buNone/>
              <a:defRPr sz="1200"/>
            </a:lvl2pPr>
            <a:lvl3pPr marL="913697" indent="0">
              <a:buNone/>
              <a:defRPr sz="1100"/>
            </a:lvl3pPr>
            <a:lvl4pPr marL="1370546" indent="0">
              <a:buNone/>
              <a:defRPr sz="900"/>
            </a:lvl4pPr>
            <a:lvl5pPr marL="1827394" indent="0">
              <a:buNone/>
              <a:defRPr sz="900"/>
            </a:lvl5pPr>
            <a:lvl6pPr marL="2284262" indent="0">
              <a:buNone/>
              <a:defRPr sz="900"/>
            </a:lvl6pPr>
            <a:lvl7pPr marL="2741090" indent="0">
              <a:buNone/>
              <a:defRPr sz="900"/>
            </a:lvl7pPr>
            <a:lvl8pPr marL="3197920" indent="0">
              <a:buNone/>
              <a:defRPr sz="900"/>
            </a:lvl8pPr>
            <a:lvl9pPr marL="3654751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888787EC-216E-44FC-AA2B-2059B17A21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33753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FEF5991D-5AD8-49AE-AE3E-0B58BAB7F0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9BD5E6-90D4-42D6-A52E-24613054E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1556E0A-BD3A-4EEA-9DD4-6E0530E848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9AB09B7-F827-4464-B547-B861C83BDD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0C10F3E-7FE5-4543-BD7B-96AD97DD5A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A5277C3-1BEC-4387-9ED2-FDEB65B400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07A38E5-4C10-4B06-AE54-AF2EC9088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BF3FA79-B5AA-427C-8272-85147F6C8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08378CE-1ACA-4232-9DE9-FF8D43FB9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6125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Tahoma" pitchFamily="34" charset="0"/>
              </a:defRPr>
            </a:lvl1pPr>
          </a:lstStyle>
          <a:p>
            <a:pPr>
              <a:defRPr/>
            </a:pPr>
            <a:fld id="{740F851A-9069-4F05-92FE-0F0031EFA5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93543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ECE9C6"/>
                </a:solidFill>
              </a:rPr>
              <a:pPr/>
              <a:t>25.03.2022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592136" y="2887531"/>
            <a:ext cx="9038813" cy="1200329"/>
            <a:chOff x="1172584" y="1381459"/>
            <a:chExt cx="6779110" cy="1200308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30997" cy="1200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720"/>
              <a:r>
                <a:rPr lang="en-US" sz="7200" dirty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7788" y="1387740"/>
            <a:ext cx="9036424" cy="1731983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767863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609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0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4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67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48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5240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563447" y="1392219"/>
            <a:ext cx="9038813" cy="1200329"/>
            <a:chOff x="1172584" y="1381459"/>
            <a:chExt cx="6779110" cy="1200308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30997" cy="1200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72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762744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563447" y="2887583"/>
            <a:ext cx="9038813" cy="1200329"/>
            <a:chOff x="1172584" y="1381459"/>
            <a:chExt cx="6779110" cy="1200308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30997" cy="1200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72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63" y="1204859"/>
            <a:ext cx="10339617" cy="1910716"/>
          </a:xfrm>
        </p:spPr>
        <p:txBody>
          <a:bodyPr anchor="b"/>
          <a:lstStyle>
            <a:lvl1pPr algn="ctr">
              <a:defRPr sz="72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2342" y="3767317"/>
            <a:ext cx="10312996" cy="1500187"/>
          </a:xfrm>
        </p:spPr>
        <p:txBody>
          <a:bodyPr anchor="t"/>
          <a:lstStyle>
            <a:lvl1pPr marL="0" indent="0" algn="ctr">
              <a:buNone/>
              <a:defRPr sz="2700">
                <a:solidFill>
                  <a:schemeClr val="tx2"/>
                </a:solidFill>
              </a:defRPr>
            </a:lvl1pPr>
            <a:lvl2pPr marL="609347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72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07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43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678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13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549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484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8651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563447" y="1392219"/>
            <a:ext cx="9038813" cy="1200329"/>
            <a:chOff x="1172584" y="1381459"/>
            <a:chExt cx="6779110" cy="1200308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30997" cy="1200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72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240280"/>
            <a:ext cx="5071872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6193535" y="2240280"/>
            <a:ext cx="5071872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95160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2080" y="2240280"/>
            <a:ext cx="4589928" cy="658368"/>
          </a:xfrm>
        </p:spPr>
        <p:txBody>
          <a:bodyPr anchor="b"/>
          <a:lstStyle>
            <a:lvl1pPr marL="0" indent="0" algn="ctr">
              <a:buNone/>
              <a:defRPr sz="3200" b="0">
                <a:solidFill>
                  <a:schemeClr val="tx2"/>
                </a:solidFill>
              </a:defRPr>
            </a:lvl1pPr>
            <a:lvl2pPr marL="609347" indent="0">
              <a:buNone/>
              <a:defRPr sz="2700" b="1"/>
            </a:lvl2pPr>
            <a:lvl3pPr marL="1218720" indent="0">
              <a:buNone/>
              <a:defRPr sz="2400" b="1"/>
            </a:lvl3pPr>
            <a:lvl4pPr marL="1828074" indent="0">
              <a:buNone/>
              <a:defRPr sz="2100" b="1"/>
            </a:lvl4pPr>
            <a:lvl5pPr marL="2437438" indent="0">
              <a:buNone/>
              <a:defRPr sz="2100" b="1"/>
            </a:lvl5pPr>
            <a:lvl6pPr marL="3046784" indent="0">
              <a:buNone/>
              <a:defRPr sz="2100" b="1"/>
            </a:lvl6pPr>
            <a:lvl7pPr marL="3656131" indent="0">
              <a:buNone/>
              <a:defRPr sz="2100" b="1"/>
            </a:lvl7pPr>
            <a:lvl8pPr marL="4265493" indent="0">
              <a:buNone/>
              <a:defRPr sz="2100" b="1"/>
            </a:lvl8pPr>
            <a:lvl9pPr marL="4874849" indent="0">
              <a:buNone/>
              <a:defRPr sz="21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7984" y="2947595"/>
            <a:ext cx="5071872" cy="317296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9741" y="2240280"/>
            <a:ext cx="4596384" cy="658368"/>
          </a:xfrm>
        </p:spPr>
        <p:txBody>
          <a:bodyPr anchor="b"/>
          <a:lstStyle>
            <a:lvl1pPr marL="0" indent="0" algn="ctr">
              <a:buNone/>
              <a:defRPr sz="3200" b="0">
                <a:solidFill>
                  <a:schemeClr val="tx2"/>
                </a:solidFill>
              </a:defRPr>
            </a:lvl1pPr>
            <a:lvl2pPr marL="609347" indent="0">
              <a:buNone/>
              <a:defRPr sz="2700" b="1"/>
            </a:lvl2pPr>
            <a:lvl3pPr marL="1218720" indent="0">
              <a:buNone/>
              <a:defRPr sz="2400" b="1"/>
            </a:lvl3pPr>
            <a:lvl4pPr marL="1828074" indent="0">
              <a:buNone/>
              <a:defRPr sz="2100" b="1"/>
            </a:lvl4pPr>
            <a:lvl5pPr marL="2437438" indent="0">
              <a:buNone/>
              <a:defRPr sz="2100" b="1"/>
            </a:lvl5pPr>
            <a:lvl6pPr marL="3046784" indent="0">
              <a:buNone/>
              <a:defRPr sz="2100" b="1"/>
            </a:lvl6pPr>
            <a:lvl7pPr marL="3656131" indent="0">
              <a:buNone/>
              <a:defRPr sz="2100" b="1"/>
            </a:lvl7pPr>
            <a:lvl8pPr marL="4265493" indent="0">
              <a:buNone/>
              <a:defRPr sz="2100" b="1"/>
            </a:lvl8pPr>
            <a:lvl9pPr marL="4874849" indent="0">
              <a:buNone/>
              <a:defRPr sz="21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944368"/>
            <a:ext cx="5066304" cy="317296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563447" y="1392219"/>
            <a:ext cx="9038813" cy="1200329"/>
            <a:chOff x="1172584" y="1381459"/>
            <a:chExt cx="6779110" cy="1200308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30997" cy="1200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72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3534675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563447" y="1392219"/>
            <a:ext cx="9038813" cy="1200329"/>
            <a:chOff x="1172584" y="1381459"/>
            <a:chExt cx="6779110" cy="1200308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30997" cy="1200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72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0139813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53613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2776" y="1678222"/>
            <a:ext cx="4563311" cy="1886921"/>
          </a:xfrm>
        </p:spPr>
        <p:txBody>
          <a:bodyPr anchor="b"/>
          <a:lstStyle>
            <a:lvl1pPr algn="l">
              <a:defRPr sz="37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2679" y="559400"/>
            <a:ext cx="5488889" cy="5566765"/>
          </a:xfrm>
        </p:spPr>
        <p:txBody>
          <a:bodyPr anchor="ctr"/>
          <a:lstStyle>
            <a:lvl1pPr>
              <a:defRPr sz="3200"/>
            </a:lvl1pPr>
            <a:lvl2pPr>
              <a:defRPr sz="2900"/>
            </a:lvl2pPr>
            <a:lvl3pPr>
              <a:defRPr sz="2700"/>
            </a:lvl3pPr>
            <a:lvl4pPr>
              <a:defRPr sz="2400"/>
            </a:lvl4pPr>
            <a:lvl5pPr>
              <a:defRPr sz="21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12805" y="3603838"/>
            <a:ext cx="4548967" cy="2517289"/>
          </a:xfrm>
        </p:spPr>
        <p:txBody>
          <a:bodyPr>
            <a:normAutofit/>
          </a:bodyPr>
          <a:lstStyle>
            <a:lvl1pPr marL="0" indent="0">
              <a:buNone/>
              <a:defRPr sz="2100"/>
            </a:lvl1pPr>
            <a:lvl2pPr marL="609347" indent="0">
              <a:buNone/>
              <a:defRPr sz="1600"/>
            </a:lvl2pPr>
            <a:lvl3pPr marL="1218720" indent="0">
              <a:buNone/>
              <a:defRPr sz="1300"/>
            </a:lvl3pPr>
            <a:lvl4pPr marL="1828074" indent="0">
              <a:buNone/>
              <a:defRPr sz="1200"/>
            </a:lvl4pPr>
            <a:lvl5pPr marL="2437438" indent="0">
              <a:buNone/>
              <a:defRPr sz="1200"/>
            </a:lvl5pPr>
            <a:lvl6pPr marL="3046784" indent="0">
              <a:buNone/>
              <a:defRPr sz="1200"/>
            </a:lvl6pPr>
            <a:lvl7pPr marL="3656131" indent="0">
              <a:buNone/>
              <a:defRPr sz="1200"/>
            </a:lvl7pPr>
            <a:lvl8pPr marL="4265493" indent="0">
              <a:buNone/>
              <a:defRPr sz="1200"/>
            </a:lvl8pPr>
            <a:lvl9pPr marL="4874849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70942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3654" y="4668845"/>
            <a:ext cx="10356028" cy="644729"/>
          </a:xfrm>
        </p:spPr>
        <p:txBody>
          <a:bodyPr anchor="b"/>
          <a:lstStyle>
            <a:lvl1pPr algn="ctr">
              <a:defRPr sz="37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911725" y="666965"/>
            <a:ext cx="6362875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4300"/>
            </a:lvl1pPr>
            <a:lvl2pPr marL="609347" indent="0">
              <a:buNone/>
              <a:defRPr sz="3700"/>
            </a:lvl2pPr>
            <a:lvl3pPr marL="1218720" indent="0">
              <a:buNone/>
              <a:defRPr sz="3200"/>
            </a:lvl3pPr>
            <a:lvl4pPr marL="1828074" indent="0">
              <a:buNone/>
              <a:defRPr sz="2700"/>
            </a:lvl4pPr>
            <a:lvl5pPr marL="2437438" indent="0">
              <a:buNone/>
              <a:defRPr sz="2700"/>
            </a:lvl5pPr>
            <a:lvl6pPr marL="3046784" indent="0">
              <a:buNone/>
              <a:defRPr sz="2700"/>
            </a:lvl6pPr>
            <a:lvl7pPr marL="3656131" indent="0">
              <a:buNone/>
              <a:defRPr sz="2700"/>
            </a:lvl7pPr>
            <a:lvl8pPr marL="4265493" indent="0">
              <a:buNone/>
              <a:defRPr sz="2700"/>
            </a:lvl8pPr>
            <a:lvl9pPr marL="4874849" indent="0">
              <a:buNone/>
              <a:defRPr sz="27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988" y="5324331"/>
            <a:ext cx="10341685" cy="804863"/>
          </a:xfrm>
        </p:spPr>
        <p:txBody>
          <a:bodyPr>
            <a:normAutofit/>
          </a:bodyPr>
          <a:lstStyle>
            <a:lvl1pPr marL="0" indent="0" algn="ctr">
              <a:buNone/>
              <a:defRPr sz="2100"/>
            </a:lvl1pPr>
            <a:lvl2pPr marL="609347" indent="0">
              <a:buNone/>
              <a:defRPr sz="1600"/>
            </a:lvl2pPr>
            <a:lvl3pPr marL="1218720" indent="0">
              <a:buNone/>
              <a:defRPr sz="1300"/>
            </a:lvl3pPr>
            <a:lvl4pPr marL="1828074" indent="0">
              <a:buNone/>
              <a:defRPr sz="1200"/>
            </a:lvl4pPr>
            <a:lvl5pPr marL="2437438" indent="0">
              <a:buNone/>
              <a:defRPr sz="1200"/>
            </a:lvl5pPr>
            <a:lvl6pPr marL="3046784" indent="0">
              <a:buNone/>
              <a:defRPr sz="1200"/>
            </a:lvl6pPr>
            <a:lvl7pPr marL="3656131" indent="0">
              <a:buNone/>
              <a:defRPr sz="1200"/>
            </a:lvl7pPr>
            <a:lvl8pPr marL="4265493" indent="0">
              <a:buNone/>
              <a:defRPr sz="1200"/>
            </a:lvl8pPr>
            <a:lvl9pPr marL="4874849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448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16C9B0-66CD-479A-B320-03F915245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FD2877F-AE41-4161-9FC0-11588FBE5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A178BD9-07E3-4556-980C-CE32007B5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A362161-88E9-476F-8894-E6021B6E1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0839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563447" y="1392219"/>
            <a:ext cx="9038813" cy="1200329"/>
            <a:chOff x="1172584" y="1381459"/>
            <a:chExt cx="6779110" cy="1200308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30997" cy="1200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72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191245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22102" y="559400"/>
            <a:ext cx="2237591" cy="556676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7995" y="849856"/>
            <a:ext cx="7343889" cy="502382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6125421" y="2742340"/>
            <a:ext cx="5480155" cy="1200329"/>
            <a:chOff x="1815339" y="1393021"/>
            <a:chExt cx="5480154" cy="900242"/>
          </a:xfrm>
        </p:grpSpPr>
        <p:sp>
          <p:nvSpPr>
            <p:cNvPr id="12" name="TextBox 11"/>
            <p:cNvSpPr txBox="1"/>
            <p:nvPr/>
          </p:nvSpPr>
          <p:spPr>
            <a:xfrm>
              <a:off x="4031678" y="1393021"/>
              <a:ext cx="1107996" cy="9002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72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9132373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ECE9C6"/>
                </a:solidFill>
              </a:rPr>
              <a:pPr/>
              <a:t>25.03.2022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592136" y="2887530"/>
            <a:ext cx="9038813" cy="1200329"/>
            <a:chOff x="1172584" y="1381459"/>
            <a:chExt cx="6779110" cy="1200311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30997" cy="12003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840"/>
              <a:r>
                <a:rPr lang="en-US" sz="7200" dirty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7788" y="1387740"/>
            <a:ext cx="9036424" cy="1731983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767863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6094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0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4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4160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563447" y="1392217"/>
            <a:ext cx="9038813" cy="1200329"/>
            <a:chOff x="1172584" y="1381459"/>
            <a:chExt cx="6779110" cy="1200311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30997" cy="12003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84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571502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563447" y="2887581"/>
            <a:ext cx="9038813" cy="1200329"/>
            <a:chOff x="1172584" y="1381459"/>
            <a:chExt cx="6779110" cy="1200311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30997" cy="12003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84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63" y="1204859"/>
            <a:ext cx="10339617" cy="1910716"/>
          </a:xfrm>
        </p:spPr>
        <p:txBody>
          <a:bodyPr anchor="b"/>
          <a:lstStyle>
            <a:lvl1pPr algn="ctr">
              <a:defRPr sz="72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2342" y="3767317"/>
            <a:ext cx="10312996" cy="1500187"/>
          </a:xfrm>
        </p:spPr>
        <p:txBody>
          <a:bodyPr anchor="t"/>
          <a:lstStyle>
            <a:lvl1pPr marL="0" indent="0" algn="ctr">
              <a:buNone/>
              <a:defRPr sz="2700">
                <a:solidFill>
                  <a:schemeClr val="tx2"/>
                </a:solidFill>
              </a:defRPr>
            </a:lvl1pPr>
            <a:lvl2pPr marL="609411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84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25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6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08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49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592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33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4204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563447" y="1392217"/>
            <a:ext cx="9038813" cy="1200329"/>
            <a:chOff x="1172584" y="1381459"/>
            <a:chExt cx="6779110" cy="1200311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30997" cy="12003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84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240280"/>
            <a:ext cx="5071872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6193535" y="2240280"/>
            <a:ext cx="5071872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30055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2080" y="2240280"/>
            <a:ext cx="4589928" cy="658368"/>
          </a:xfrm>
        </p:spPr>
        <p:txBody>
          <a:bodyPr anchor="b"/>
          <a:lstStyle>
            <a:lvl1pPr marL="0" indent="0" algn="ctr">
              <a:buNone/>
              <a:defRPr sz="3200" b="0">
                <a:solidFill>
                  <a:schemeClr val="tx2"/>
                </a:solidFill>
              </a:defRPr>
            </a:lvl1pPr>
            <a:lvl2pPr marL="609411" indent="0">
              <a:buNone/>
              <a:defRPr sz="2700" b="1"/>
            </a:lvl2pPr>
            <a:lvl3pPr marL="1218840" indent="0">
              <a:buNone/>
              <a:defRPr sz="2400" b="1"/>
            </a:lvl3pPr>
            <a:lvl4pPr marL="1828256" indent="0">
              <a:buNone/>
              <a:defRPr sz="2100" b="1"/>
            </a:lvl4pPr>
            <a:lvl5pPr marL="2437678" indent="0">
              <a:buNone/>
              <a:defRPr sz="2100" b="1"/>
            </a:lvl5pPr>
            <a:lvl6pPr marL="3047088" indent="0">
              <a:buNone/>
              <a:defRPr sz="2100" b="1"/>
            </a:lvl6pPr>
            <a:lvl7pPr marL="3656499" indent="0">
              <a:buNone/>
              <a:defRPr sz="2100" b="1"/>
            </a:lvl7pPr>
            <a:lvl8pPr marL="4265920" indent="0">
              <a:buNone/>
              <a:defRPr sz="2100" b="1"/>
            </a:lvl8pPr>
            <a:lvl9pPr marL="4875337" indent="0">
              <a:buNone/>
              <a:defRPr sz="21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7984" y="2947595"/>
            <a:ext cx="5071872" cy="317296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9741" y="2240280"/>
            <a:ext cx="4596384" cy="658368"/>
          </a:xfrm>
        </p:spPr>
        <p:txBody>
          <a:bodyPr anchor="b"/>
          <a:lstStyle>
            <a:lvl1pPr marL="0" indent="0" algn="ctr">
              <a:buNone/>
              <a:defRPr sz="3200" b="0">
                <a:solidFill>
                  <a:schemeClr val="tx2"/>
                </a:solidFill>
              </a:defRPr>
            </a:lvl1pPr>
            <a:lvl2pPr marL="609411" indent="0">
              <a:buNone/>
              <a:defRPr sz="2700" b="1"/>
            </a:lvl2pPr>
            <a:lvl3pPr marL="1218840" indent="0">
              <a:buNone/>
              <a:defRPr sz="2400" b="1"/>
            </a:lvl3pPr>
            <a:lvl4pPr marL="1828256" indent="0">
              <a:buNone/>
              <a:defRPr sz="2100" b="1"/>
            </a:lvl4pPr>
            <a:lvl5pPr marL="2437678" indent="0">
              <a:buNone/>
              <a:defRPr sz="2100" b="1"/>
            </a:lvl5pPr>
            <a:lvl6pPr marL="3047088" indent="0">
              <a:buNone/>
              <a:defRPr sz="2100" b="1"/>
            </a:lvl6pPr>
            <a:lvl7pPr marL="3656499" indent="0">
              <a:buNone/>
              <a:defRPr sz="2100" b="1"/>
            </a:lvl7pPr>
            <a:lvl8pPr marL="4265920" indent="0">
              <a:buNone/>
              <a:defRPr sz="2100" b="1"/>
            </a:lvl8pPr>
            <a:lvl9pPr marL="4875337" indent="0">
              <a:buNone/>
              <a:defRPr sz="21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944368"/>
            <a:ext cx="5066304" cy="317296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563447" y="1392217"/>
            <a:ext cx="9038813" cy="1200329"/>
            <a:chOff x="1172584" y="1381459"/>
            <a:chExt cx="6779110" cy="1200311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30997" cy="12003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84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8269090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563447" y="1392217"/>
            <a:ext cx="9038813" cy="1200329"/>
            <a:chOff x="1172584" y="1381459"/>
            <a:chExt cx="6779110" cy="1200311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30997" cy="12003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84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4684961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35393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2776" y="1678217"/>
            <a:ext cx="4563311" cy="1886921"/>
          </a:xfrm>
        </p:spPr>
        <p:txBody>
          <a:bodyPr anchor="b"/>
          <a:lstStyle>
            <a:lvl1pPr algn="l">
              <a:defRPr sz="37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2679" y="559400"/>
            <a:ext cx="5488889" cy="5566765"/>
          </a:xfrm>
        </p:spPr>
        <p:txBody>
          <a:bodyPr anchor="ctr"/>
          <a:lstStyle>
            <a:lvl1pPr>
              <a:defRPr sz="3200"/>
            </a:lvl1pPr>
            <a:lvl2pPr>
              <a:defRPr sz="2900"/>
            </a:lvl2pPr>
            <a:lvl3pPr>
              <a:defRPr sz="2700"/>
            </a:lvl3pPr>
            <a:lvl4pPr>
              <a:defRPr sz="2400"/>
            </a:lvl4pPr>
            <a:lvl5pPr>
              <a:defRPr sz="21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12799" y="3603833"/>
            <a:ext cx="4548967" cy="2517289"/>
          </a:xfrm>
        </p:spPr>
        <p:txBody>
          <a:bodyPr>
            <a:normAutofit/>
          </a:bodyPr>
          <a:lstStyle>
            <a:lvl1pPr marL="0" indent="0">
              <a:buNone/>
              <a:defRPr sz="2100"/>
            </a:lvl1pPr>
            <a:lvl2pPr marL="609411" indent="0">
              <a:buNone/>
              <a:defRPr sz="1600"/>
            </a:lvl2pPr>
            <a:lvl3pPr marL="1218840" indent="0">
              <a:buNone/>
              <a:defRPr sz="1300"/>
            </a:lvl3pPr>
            <a:lvl4pPr marL="1828256" indent="0">
              <a:buNone/>
              <a:defRPr sz="1200"/>
            </a:lvl4pPr>
            <a:lvl5pPr marL="2437678" indent="0">
              <a:buNone/>
              <a:defRPr sz="1200"/>
            </a:lvl5pPr>
            <a:lvl6pPr marL="3047088" indent="0">
              <a:buNone/>
              <a:defRPr sz="1200"/>
            </a:lvl6pPr>
            <a:lvl7pPr marL="3656499" indent="0">
              <a:buNone/>
              <a:defRPr sz="1200"/>
            </a:lvl7pPr>
            <a:lvl8pPr marL="4265920" indent="0">
              <a:buNone/>
              <a:defRPr sz="1200"/>
            </a:lvl8pPr>
            <a:lvl9pPr marL="4875337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7329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07BE0A7-464B-401F-AA8E-4F7129A34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17FB7F8-3FC3-4C1D-B013-38358BF0E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F216529-521A-441D-8E1C-57F39BD83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4844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3654" y="4668840"/>
            <a:ext cx="10356028" cy="644729"/>
          </a:xfrm>
        </p:spPr>
        <p:txBody>
          <a:bodyPr anchor="b"/>
          <a:lstStyle>
            <a:lvl1pPr algn="ctr">
              <a:defRPr sz="37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911725" y="666965"/>
            <a:ext cx="6362875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4300"/>
            </a:lvl1pPr>
            <a:lvl2pPr marL="609411" indent="0">
              <a:buNone/>
              <a:defRPr sz="3700"/>
            </a:lvl2pPr>
            <a:lvl3pPr marL="1218840" indent="0">
              <a:buNone/>
              <a:defRPr sz="3200"/>
            </a:lvl3pPr>
            <a:lvl4pPr marL="1828256" indent="0">
              <a:buNone/>
              <a:defRPr sz="2700"/>
            </a:lvl4pPr>
            <a:lvl5pPr marL="2437678" indent="0">
              <a:buNone/>
              <a:defRPr sz="2700"/>
            </a:lvl5pPr>
            <a:lvl6pPr marL="3047088" indent="0">
              <a:buNone/>
              <a:defRPr sz="2700"/>
            </a:lvl6pPr>
            <a:lvl7pPr marL="3656499" indent="0">
              <a:buNone/>
              <a:defRPr sz="2700"/>
            </a:lvl7pPr>
            <a:lvl8pPr marL="4265920" indent="0">
              <a:buNone/>
              <a:defRPr sz="2700"/>
            </a:lvl8pPr>
            <a:lvl9pPr marL="4875337" indent="0">
              <a:buNone/>
              <a:defRPr sz="27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988" y="5324326"/>
            <a:ext cx="10341685" cy="804863"/>
          </a:xfrm>
        </p:spPr>
        <p:txBody>
          <a:bodyPr>
            <a:normAutofit/>
          </a:bodyPr>
          <a:lstStyle>
            <a:lvl1pPr marL="0" indent="0" algn="ctr">
              <a:buNone/>
              <a:defRPr sz="2100"/>
            </a:lvl1pPr>
            <a:lvl2pPr marL="609411" indent="0">
              <a:buNone/>
              <a:defRPr sz="1600"/>
            </a:lvl2pPr>
            <a:lvl3pPr marL="1218840" indent="0">
              <a:buNone/>
              <a:defRPr sz="1300"/>
            </a:lvl3pPr>
            <a:lvl4pPr marL="1828256" indent="0">
              <a:buNone/>
              <a:defRPr sz="1200"/>
            </a:lvl4pPr>
            <a:lvl5pPr marL="2437678" indent="0">
              <a:buNone/>
              <a:defRPr sz="1200"/>
            </a:lvl5pPr>
            <a:lvl6pPr marL="3047088" indent="0">
              <a:buNone/>
              <a:defRPr sz="1200"/>
            </a:lvl6pPr>
            <a:lvl7pPr marL="3656499" indent="0">
              <a:buNone/>
              <a:defRPr sz="1200"/>
            </a:lvl7pPr>
            <a:lvl8pPr marL="4265920" indent="0">
              <a:buNone/>
              <a:defRPr sz="1200"/>
            </a:lvl8pPr>
            <a:lvl9pPr marL="4875337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75088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563447" y="1392217"/>
            <a:ext cx="9038813" cy="1200329"/>
            <a:chOff x="1172584" y="1381459"/>
            <a:chExt cx="6779110" cy="1200311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30997" cy="12003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84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8072186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22097" y="559400"/>
            <a:ext cx="2237591" cy="556676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7995" y="849856"/>
            <a:ext cx="7343889" cy="502382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6125421" y="2742334"/>
            <a:ext cx="5480155" cy="1200329"/>
            <a:chOff x="1815339" y="1393017"/>
            <a:chExt cx="5480154" cy="900242"/>
          </a:xfrm>
        </p:grpSpPr>
        <p:sp>
          <p:nvSpPr>
            <p:cNvPr id="12" name="TextBox 11"/>
            <p:cNvSpPr txBox="1"/>
            <p:nvPr/>
          </p:nvSpPr>
          <p:spPr>
            <a:xfrm>
              <a:off x="4031673" y="1393017"/>
              <a:ext cx="1107996" cy="9002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84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7609168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ECE9C6"/>
                </a:solidFill>
              </a:rPr>
              <a:pPr/>
              <a:t>25.03.2022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592136" y="2887529"/>
            <a:ext cx="9038813" cy="1200329"/>
            <a:chOff x="1172584" y="1381459"/>
            <a:chExt cx="6779110" cy="1200315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30997" cy="12003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960"/>
              <a:r>
                <a:rPr lang="en-US" sz="7200" dirty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7788" y="1387740"/>
            <a:ext cx="9036424" cy="1731983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767863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6094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3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8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92745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563447" y="1392216"/>
            <a:ext cx="9038813" cy="1200329"/>
            <a:chOff x="1172584" y="1381459"/>
            <a:chExt cx="6779110" cy="1200315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30997" cy="12003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96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99235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563447" y="2887580"/>
            <a:ext cx="9038813" cy="1200329"/>
            <a:chOff x="1172584" y="1381459"/>
            <a:chExt cx="6779110" cy="1200315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30997" cy="12003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96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63" y="1204859"/>
            <a:ext cx="10339617" cy="1910716"/>
          </a:xfrm>
        </p:spPr>
        <p:txBody>
          <a:bodyPr anchor="b"/>
          <a:lstStyle>
            <a:lvl1pPr algn="ctr">
              <a:defRPr sz="72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2342" y="3767317"/>
            <a:ext cx="10312996" cy="1500187"/>
          </a:xfrm>
        </p:spPr>
        <p:txBody>
          <a:bodyPr anchor="t"/>
          <a:lstStyle>
            <a:lvl1pPr marL="0" indent="0" algn="ctr">
              <a:buNone/>
              <a:defRPr sz="2700">
                <a:solidFill>
                  <a:schemeClr val="tx2"/>
                </a:solidFill>
              </a:defRPr>
            </a:lvl1pPr>
            <a:lvl2pPr marL="60947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3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1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39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8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3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82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3190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563447" y="1392216"/>
            <a:ext cx="9038813" cy="1200329"/>
            <a:chOff x="1172584" y="1381459"/>
            <a:chExt cx="6779110" cy="1200315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30997" cy="12003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96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240280"/>
            <a:ext cx="5071872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6193535" y="2240280"/>
            <a:ext cx="5071872" cy="387705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87418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02080" y="2240280"/>
            <a:ext cx="4589928" cy="658368"/>
          </a:xfrm>
        </p:spPr>
        <p:txBody>
          <a:bodyPr anchor="b"/>
          <a:lstStyle>
            <a:lvl1pPr marL="0" indent="0" algn="ctr">
              <a:buNone/>
              <a:defRPr sz="3200" b="0">
                <a:solidFill>
                  <a:schemeClr val="tx2"/>
                </a:solidFill>
              </a:defRPr>
            </a:lvl1pPr>
            <a:lvl2pPr marL="609475" indent="0">
              <a:buNone/>
              <a:defRPr sz="2700" b="1"/>
            </a:lvl2pPr>
            <a:lvl3pPr marL="1218960" indent="0">
              <a:buNone/>
              <a:defRPr sz="2400" b="1"/>
            </a:lvl3pPr>
            <a:lvl4pPr marL="1828437" indent="0">
              <a:buNone/>
              <a:defRPr sz="2100" b="1"/>
            </a:lvl4pPr>
            <a:lvl5pPr marL="2437918" indent="0">
              <a:buNone/>
              <a:defRPr sz="2100" b="1"/>
            </a:lvl5pPr>
            <a:lvl6pPr marL="3047392" indent="0">
              <a:buNone/>
              <a:defRPr sz="2100" b="1"/>
            </a:lvl6pPr>
            <a:lvl7pPr marL="3656867" indent="0">
              <a:buNone/>
              <a:defRPr sz="2100" b="1"/>
            </a:lvl7pPr>
            <a:lvl8pPr marL="4266347" indent="0">
              <a:buNone/>
              <a:defRPr sz="2100" b="1"/>
            </a:lvl8pPr>
            <a:lvl9pPr marL="4875825" indent="0">
              <a:buNone/>
              <a:defRPr sz="21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7984" y="2947595"/>
            <a:ext cx="5071872" cy="317296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9741" y="2240280"/>
            <a:ext cx="4596384" cy="658368"/>
          </a:xfrm>
        </p:spPr>
        <p:txBody>
          <a:bodyPr anchor="b"/>
          <a:lstStyle>
            <a:lvl1pPr marL="0" indent="0" algn="ctr">
              <a:buNone/>
              <a:defRPr sz="3200" b="0">
                <a:solidFill>
                  <a:schemeClr val="tx2"/>
                </a:solidFill>
              </a:defRPr>
            </a:lvl1pPr>
            <a:lvl2pPr marL="609475" indent="0">
              <a:buNone/>
              <a:defRPr sz="2700" b="1"/>
            </a:lvl2pPr>
            <a:lvl3pPr marL="1218960" indent="0">
              <a:buNone/>
              <a:defRPr sz="2400" b="1"/>
            </a:lvl3pPr>
            <a:lvl4pPr marL="1828437" indent="0">
              <a:buNone/>
              <a:defRPr sz="2100" b="1"/>
            </a:lvl4pPr>
            <a:lvl5pPr marL="2437918" indent="0">
              <a:buNone/>
              <a:defRPr sz="2100" b="1"/>
            </a:lvl5pPr>
            <a:lvl6pPr marL="3047392" indent="0">
              <a:buNone/>
              <a:defRPr sz="2100" b="1"/>
            </a:lvl6pPr>
            <a:lvl7pPr marL="3656867" indent="0">
              <a:buNone/>
              <a:defRPr sz="2100" b="1"/>
            </a:lvl7pPr>
            <a:lvl8pPr marL="4266347" indent="0">
              <a:buNone/>
              <a:defRPr sz="2100" b="1"/>
            </a:lvl8pPr>
            <a:lvl9pPr marL="4875825" indent="0">
              <a:buNone/>
              <a:defRPr sz="21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944368"/>
            <a:ext cx="5066304" cy="317296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563447" y="1392216"/>
            <a:ext cx="9038813" cy="1200329"/>
            <a:chOff x="1172584" y="1381459"/>
            <a:chExt cx="6779110" cy="1200315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30997" cy="12003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96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7888555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563447" y="1392216"/>
            <a:ext cx="9038813" cy="1200329"/>
            <a:chOff x="1172584" y="1381459"/>
            <a:chExt cx="6779110" cy="1200315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30997" cy="12003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96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3668073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757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A24A93-C90B-4C9F-80B4-94D8E6E24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29FC01-F632-4B3B-A770-840F8B720F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0D33522-02CD-4950-BD80-5756ED8642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F4F8DA0-EC39-41E4-81F8-BE3FCDF24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13854E3-2FCF-40D7-8B70-689AF7E67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529A8A1-627B-489B-9651-451404FD7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07136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2776" y="1678211"/>
            <a:ext cx="4563311" cy="1886921"/>
          </a:xfrm>
        </p:spPr>
        <p:txBody>
          <a:bodyPr anchor="b"/>
          <a:lstStyle>
            <a:lvl1pPr algn="l">
              <a:defRPr sz="37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22679" y="559400"/>
            <a:ext cx="5488889" cy="5566765"/>
          </a:xfrm>
        </p:spPr>
        <p:txBody>
          <a:bodyPr anchor="ctr"/>
          <a:lstStyle>
            <a:lvl1pPr>
              <a:defRPr sz="3200"/>
            </a:lvl1pPr>
            <a:lvl2pPr>
              <a:defRPr sz="2900"/>
            </a:lvl2pPr>
            <a:lvl3pPr>
              <a:defRPr sz="2700"/>
            </a:lvl3pPr>
            <a:lvl4pPr>
              <a:defRPr sz="2400"/>
            </a:lvl4pPr>
            <a:lvl5pPr>
              <a:defRPr sz="21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12794" y="3603828"/>
            <a:ext cx="4548967" cy="2517289"/>
          </a:xfrm>
        </p:spPr>
        <p:txBody>
          <a:bodyPr>
            <a:normAutofit/>
          </a:bodyPr>
          <a:lstStyle>
            <a:lvl1pPr marL="0" indent="0">
              <a:buNone/>
              <a:defRPr sz="2100"/>
            </a:lvl1pPr>
            <a:lvl2pPr marL="609475" indent="0">
              <a:buNone/>
              <a:defRPr sz="1600"/>
            </a:lvl2pPr>
            <a:lvl3pPr marL="1218960" indent="0">
              <a:buNone/>
              <a:defRPr sz="1300"/>
            </a:lvl3pPr>
            <a:lvl4pPr marL="1828437" indent="0">
              <a:buNone/>
              <a:defRPr sz="1200"/>
            </a:lvl4pPr>
            <a:lvl5pPr marL="2437918" indent="0">
              <a:buNone/>
              <a:defRPr sz="1200"/>
            </a:lvl5pPr>
            <a:lvl6pPr marL="3047392" indent="0">
              <a:buNone/>
              <a:defRPr sz="1200"/>
            </a:lvl6pPr>
            <a:lvl7pPr marL="3656867" indent="0">
              <a:buNone/>
              <a:defRPr sz="1200"/>
            </a:lvl7pPr>
            <a:lvl8pPr marL="4266347" indent="0">
              <a:buNone/>
              <a:defRPr sz="1200"/>
            </a:lvl8pPr>
            <a:lvl9pPr marL="4875825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60356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3654" y="4668834"/>
            <a:ext cx="10356028" cy="644729"/>
          </a:xfrm>
        </p:spPr>
        <p:txBody>
          <a:bodyPr anchor="b"/>
          <a:lstStyle>
            <a:lvl1pPr algn="ctr">
              <a:defRPr sz="3700" b="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911725" y="666965"/>
            <a:ext cx="6362875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4300"/>
            </a:lvl1pPr>
            <a:lvl2pPr marL="609475" indent="0">
              <a:buNone/>
              <a:defRPr sz="3700"/>
            </a:lvl2pPr>
            <a:lvl3pPr marL="1218960" indent="0">
              <a:buNone/>
              <a:defRPr sz="3200"/>
            </a:lvl3pPr>
            <a:lvl4pPr marL="1828437" indent="0">
              <a:buNone/>
              <a:defRPr sz="2700"/>
            </a:lvl4pPr>
            <a:lvl5pPr marL="2437918" indent="0">
              <a:buNone/>
              <a:defRPr sz="2700"/>
            </a:lvl5pPr>
            <a:lvl6pPr marL="3047392" indent="0">
              <a:buNone/>
              <a:defRPr sz="2700"/>
            </a:lvl6pPr>
            <a:lvl7pPr marL="3656867" indent="0">
              <a:buNone/>
              <a:defRPr sz="2700"/>
            </a:lvl7pPr>
            <a:lvl8pPr marL="4266347" indent="0">
              <a:buNone/>
              <a:defRPr sz="2700"/>
            </a:lvl8pPr>
            <a:lvl9pPr marL="4875825" indent="0">
              <a:buNone/>
              <a:defRPr sz="27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988" y="5324321"/>
            <a:ext cx="10341685" cy="804863"/>
          </a:xfrm>
        </p:spPr>
        <p:txBody>
          <a:bodyPr>
            <a:normAutofit/>
          </a:bodyPr>
          <a:lstStyle>
            <a:lvl1pPr marL="0" indent="0" algn="ctr">
              <a:buNone/>
              <a:defRPr sz="2100"/>
            </a:lvl1pPr>
            <a:lvl2pPr marL="609475" indent="0">
              <a:buNone/>
              <a:defRPr sz="1600"/>
            </a:lvl2pPr>
            <a:lvl3pPr marL="1218960" indent="0">
              <a:buNone/>
              <a:defRPr sz="1300"/>
            </a:lvl3pPr>
            <a:lvl4pPr marL="1828437" indent="0">
              <a:buNone/>
              <a:defRPr sz="1200"/>
            </a:lvl4pPr>
            <a:lvl5pPr marL="2437918" indent="0">
              <a:buNone/>
              <a:defRPr sz="1200"/>
            </a:lvl5pPr>
            <a:lvl6pPr marL="3047392" indent="0">
              <a:buNone/>
              <a:defRPr sz="1200"/>
            </a:lvl6pPr>
            <a:lvl7pPr marL="3656867" indent="0">
              <a:buNone/>
              <a:defRPr sz="1200"/>
            </a:lvl7pPr>
            <a:lvl8pPr marL="4266347" indent="0">
              <a:buNone/>
              <a:defRPr sz="1200"/>
            </a:lvl8pPr>
            <a:lvl9pPr marL="4875825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5340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563447" y="1392216"/>
            <a:ext cx="9038813" cy="1200329"/>
            <a:chOff x="1172584" y="1381459"/>
            <a:chExt cx="6779110" cy="1200315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30997" cy="12003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96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4598854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22091" y="559400"/>
            <a:ext cx="2237591" cy="556676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7995" y="849856"/>
            <a:ext cx="7343889" cy="502382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6125421" y="2742329"/>
            <a:ext cx="5480155" cy="1200329"/>
            <a:chOff x="1815339" y="1393013"/>
            <a:chExt cx="5480154" cy="900242"/>
          </a:xfrm>
        </p:grpSpPr>
        <p:sp>
          <p:nvSpPr>
            <p:cNvPr id="12" name="TextBox 11"/>
            <p:cNvSpPr txBox="1"/>
            <p:nvPr/>
          </p:nvSpPr>
          <p:spPr>
            <a:xfrm>
              <a:off x="4031667" y="1393013"/>
              <a:ext cx="1107996" cy="9002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960"/>
              <a:r>
                <a:rPr lang="en-US" sz="7200" dirty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31619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E4011B-7D40-40F6-8847-A269C55D47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D4ED79C-E319-4942-AA0D-82911CF8FC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9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92BE80-EDEA-47C7-866D-0BF4C74A9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6F4601-E81E-4234-9225-7FDB23BB1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BAE831-A1E8-48DE-A130-1EA8B6400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39657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7E5F80-7303-4542-97B7-AD68F4C55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7BECD1-01C5-4354-8F1C-8DD2E6B494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AA89171-1E96-46D4-88E2-202EF46F0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13A893-3713-4738-9EBA-B3C7DB57C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ED85C99-84F6-4C05-A002-0A683015F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32511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F28AD9-C764-4E11-A8CE-DAB08F928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02DF9BD-5BBE-4DEC-8617-A2071EEDBE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49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D5CE8DD-57D9-4DDF-A622-FE2972F1A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BE7570-96D6-47B0-94A0-2E65749A6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171DFFF-9E52-490C-A58B-62DE9D99D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23564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A875F0-EEBE-4D1B-8CBB-9FA417FD1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3AD179-CBD5-407E-9D5C-D5E55426E9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E430C72-528E-4EFF-A783-D3D9A7A9E0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3D9CC39-CE16-4B5D-922A-9A7C23FD6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FB69096-29D7-40AF-8408-CDB6157EA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D88C894-09A1-4DDE-AF6E-23D3AFE7B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671089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9BD5E6-90D4-42D6-A52E-24613054E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1556E0A-BD3A-4EEA-9DD4-6E0530E848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9AB09B7-F827-4464-B547-B861C83BDD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0C10F3E-7FE5-4543-BD7B-96AD97DD5A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A5277C3-1BEC-4387-9ED2-FDEB65B400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07A38E5-4C10-4B06-AE54-AF2EC9088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BF3FA79-B5AA-427C-8272-85147F6C8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08378CE-1ACA-4232-9DE9-FF8D43FB9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96013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16C9B0-66CD-479A-B320-03F915245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FD2877F-AE41-4161-9FC0-11588FBE5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A178BD9-07E3-4556-980C-CE32007B5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A362161-88E9-476F-8894-E6021B6E1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752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D6EEB1-7423-493E-805A-E95071B92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C4A73B5-B645-4A5A-9328-E83092FEFD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432AB33-B7CB-4439-A88B-DC7CC22356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645A42D-A530-48B2-89C5-C6665F1B7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B0CDF70-2D0D-4213-9765-96691B1A7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3772B74-280D-4C39-8E8D-E256217B9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8085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07BE0A7-464B-401F-AA8E-4F7129A34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17FB7F8-3FC3-4C1D-B013-38358BF0E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F216529-521A-441D-8E1C-57F39BD83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95240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A24A93-C90B-4C9F-80B4-94D8E6E24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29FC01-F632-4B3B-A770-840F8B720F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0D33522-02CD-4950-BD80-5756ED8642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500"/>
            </a:lvl2pPr>
            <a:lvl3pPr marL="914377" indent="0">
              <a:buNone/>
              <a:defRPr sz="1200"/>
            </a:lvl3pPr>
            <a:lvl4pPr marL="1371566" indent="0">
              <a:buNone/>
              <a:defRPr sz="1100"/>
            </a:lvl4pPr>
            <a:lvl5pPr marL="1828754" indent="0">
              <a:buNone/>
              <a:defRPr sz="1100"/>
            </a:lvl5pPr>
            <a:lvl6pPr marL="2285943" indent="0">
              <a:buNone/>
              <a:defRPr sz="1100"/>
            </a:lvl6pPr>
            <a:lvl7pPr marL="2743131" indent="0">
              <a:buNone/>
              <a:defRPr sz="1100"/>
            </a:lvl7pPr>
            <a:lvl8pPr marL="3200320" indent="0">
              <a:buNone/>
              <a:defRPr sz="1100"/>
            </a:lvl8pPr>
            <a:lvl9pPr marL="3657509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F4F8DA0-EC39-41E4-81F8-BE3FCDF24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13854E3-2FCF-40D7-8B70-689AF7E67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529A8A1-627B-489B-9651-451404FD7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68099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D6EEB1-7423-493E-805A-E95071B92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C4A73B5-B645-4A5A-9328-E83092FEFD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432AB33-B7CB-4439-A88B-DC7CC22356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500"/>
            </a:lvl2pPr>
            <a:lvl3pPr marL="914377" indent="0">
              <a:buNone/>
              <a:defRPr sz="1200"/>
            </a:lvl3pPr>
            <a:lvl4pPr marL="1371566" indent="0">
              <a:buNone/>
              <a:defRPr sz="1100"/>
            </a:lvl4pPr>
            <a:lvl5pPr marL="1828754" indent="0">
              <a:buNone/>
              <a:defRPr sz="1100"/>
            </a:lvl5pPr>
            <a:lvl6pPr marL="2285943" indent="0">
              <a:buNone/>
              <a:defRPr sz="1100"/>
            </a:lvl6pPr>
            <a:lvl7pPr marL="2743131" indent="0">
              <a:buNone/>
              <a:defRPr sz="1100"/>
            </a:lvl7pPr>
            <a:lvl8pPr marL="3200320" indent="0">
              <a:buNone/>
              <a:defRPr sz="1100"/>
            </a:lvl8pPr>
            <a:lvl9pPr marL="3657509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645A42D-A530-48B2-89C5-C6665F1B7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B0CDF70-2D0D-4213-9765-96691B1A7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3772B74-280D-4C39-8E8D-E256217B9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256283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1D2264-3C73-47D5-AC78-D0E2FD3EB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E0BFC8B-B376-44FF-910C-81A2F0109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7967DBC-DC34-44B5-8A77-23BF42FF1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3D76300-7CA7-48CC-A078-F17505088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8AD71B9-D202-4233-A733-629C0A033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30257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29F033E-F778-4D39-AF45-157EAB32FD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002709C-2341-44C2-8460-2C824069F9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0088FE6-B692-45AC-8E28-A13941F9A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8259C9C-BE46-4261-A2C6-75DA864FA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AAC3E4-FC41-4840-87FE-A96FAA4B7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58303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E4011B-7D40-40F6-8847-A269C55D47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D4ED79C-E319-4942-AA0D-82911CF8FC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9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92BE80-EDEA-47C7-866D-0BF4C74A9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6F4601-E81E-4234-9225-7FDB23BB1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BAE831-A1E8-48DE-A130-1EA8B6400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98958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7E5F80-7303-4542-97B7-AD68F4C55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7BECD1-01C5-4354-8F1C-8DD2E6B494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AA89171-1E96-46D4-88E2-202EF46F0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13A893-3713-4738-9EBA-B3C7DB57C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ED85C99-84F6-4C05-A002-0A683015F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09637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F28AD9-C764-4E11-A8CE-DAB08F928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49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02DF9BD-5BBE-4DEC-8617-A2071EEDBE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49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D5CE8DD-57D9-4DDF-A622-FE2972F1A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BE7570-96D6-47B0-94A0-2E65749A6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171DFFF-9E52-490C-A58B-62DE9D99D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08549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A875F0-EEBE-4D1B-8CBB-9FA417FD1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3AD179-CBD5-407E-9D5C-D5E55426E9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E430C72-528E-4EFF-A783-D3D9A7A9E0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35133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3D9CC39-CE16-4B5D-922A-9A7C23FD6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FB69096-29D7-40AF-8408-CDB6157EA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D88C894-09A1-4DDE-AF6E-23D3AFE7B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959502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9BD5E6-90D4-42D6-A52E-24613054E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1556E0A-BD3A-4EEA-9DD4-6E0530E848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9AB09B7-F827-4464-B547-B861C83BDD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0C10F3E-7FE5-4543-BD7B-96AD97DD5A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A5277C3-1BEC-4387-9ED2-FDEB65B400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07A38E5-4C10-4B06-AE54-AF2EC9088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BF3FA79-B5AA-427C-8272-85147F6C8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08378CE-1ACA-4232-9DE9-FF8D43FB9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646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3.xml"/><Relationship Id="rId13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08.xml"/><Relationship Id="rId7" Type="http://schemas.openxmlformats.org/officeDocument/2006/relationships/slideLayout" Target="../slideLayouts/slideLayout112.xml"/><Relationship Id="rId12" Type="http://schemas.openxmlformats.org/officeDocument/2006/relationships/slideLayout" Target="../slideLayouts/slideLayout117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slideLayout" Target="../slideLayouts/slideLayout111.xml"/><Relationship Id="rId11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0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9.xml"/><Relationship Id="rId9" Type="http://schemas.openxmlformats.org/officeDocument/2006/relationships/slideLayout" Target="../slideLayouts/slideLayout114.xml"/><Relationship Id="rId14" Type="http://schemas.openxmlformats.org/officeDocument/2006/relationships/theme" Target="../theme/theme1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3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71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7B0B6F-7C1C-4D9B-9543-063EDCC0D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9E4EEB4-7B93-462E-9584-6A1DBE8777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AE57B4-F6D6-404F-9898-C900FE5F34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0334D-468F-4990-A141-C4817112E93F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3A150B-ABF1-40CA-8C32-1A0B2332B9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8F297D-FE54-4FA7-8637-0598E5FAB6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F6C87-CF3D-4749-8ED0-88B003C33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470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D5821A3-AD19-48F7-BC3E-E80BE196B456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2191999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69C9C3-A378-400A-B15B-C74788A03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6527"/>
            <a:ext cx="10515600" cy="767935"/>
          </a:xfrm>
          <a:prstGeom prst="rect">
            <a:avLst/>
          </a:prstGeom>
        </p:spPr>
        <p:txBody>
          <a:bodyPr vert="horz" lIns="91438" tIns="45719" rIns="91438" bIns="45719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A196CCF-CB5C-42E3-8E44-FD977D8B67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202636"/>
            <a:ext cx="10515600" cy="4750904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75B927-C974-4509-B8D1-1F363D9A83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6799D-A944-4137-8E34-0429A9D61EC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4528D59-68C9-4C3C-BF0E-3BB1BA3A9E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869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  <p:sldLayoutId id="2147483813" r:id="rId12"/>
    <p:sldLayoutId id="2147483814" r:id="rId1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Wingdings" panose="05000000000000000000" pitchFamily="2" charset="2"/>
        <a:buChar char="§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Wingdings" panose="05000000000000000000" pitchFamily="2" charset="2"/>
        <a:buChar char="§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ltGray">
          <a:xfrm>
            <a:off x="556684" y="1098594"/>
            <a:ext cx="58420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78" tIns="45718" rIns="91378" bIns="45718" anchor="ctr"/>
          <a:lstStyle/>
          <a:p>
            <a:pPr algn="ctr" defTabSz="913697" fontAlgn="base">
              <a:spcBef>
                <a:spcPct val="0"/>
              </a:spcBef>
              <a:spcAft>
                <a:spcPct val="0"/>
              </a:spcAft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ltGray">
          <a:xfrm>
            <a:off x="1066843" y="1098594"/>
            <a:ext cx="438151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78" tIns="45718" rIns="91378" bIns="45718" anchor="ctr"/>
          <a:lstStyle/>
          <a:p>
            <a:pPr algn="ctr" defTabSz="913697" fontAlgn="base">
              <a:spcBef>
                <a:spcPct val="0"/>
              </a:spcBef>
              <a:spcAft>
                <a:spcPct val="0"/>
              </a:spcAft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ltGray">
          <a:xfrm>
            <a:off x="721828" y="1520870"/>
            <a:ext cx="563033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78" tIns="45718" rIns="91378" bIns="45718" anchor="ctr"/>
          <a:lstStyle/>
          <a:p>
            <a:pPr algn="ctr" defTabSz="913697" fontAlgn="base">
              <a:spcBef>
                <a:spcPct val="0"/>
              </a:spcBef>
              <a:spcAft>
                <a:spcPct val="0"/>
              </a:spcAft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ltGray">
          <a:xfrm>
            <a:off x="1214969" y="1520870"/>
            <a:ext cx="491067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78" tIns="45718" rIns="91378" bIns="45718" anchor="ctr"/>
          <a:lstStyle/>
          <a:p>
            <a:pPr algn="ctr" defTabSz="913697" fontAlgn="base">
              <a:spcBef>
                <a:spcPct val="0"/>
              </a:spcBef>
              <a:spcAft>
                <a:spcPct val="0"/>
              </a:spcAft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ltGray">
          <a:xfrm>
            <a:off x="169333" y="1447805"/>
            <a:ext cx="747184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78" tIns="45718" rIns="91378" bIns="45718" anchor="ctr"/>
          <a:lstStyle/>
          <a:p>
            <a:pPr algn="ctr" defTabSz="913697" fontAlgn="base">
              <a:spcBef>
                <a:spcPct val="0"/>
              </a:spcBef>
              <a:spcAft>
                <a:spcPct val="0"/>
              </a:spcAft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gray">
          <a:xfrm>
            <a:off x="1016000" y="990607"/>
            <a:ext cx="42333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78" tIns="45718" rIns="91378" bIns="45718" anchor="ctr"/>
          <a:lstStyle/>
          <a:p>
            <a:pPr algn="ctr" defTabSz="913697" fontAlgn="base">
              <a:spcBef>
                <a:spcPct val="0"/>
              </a:spcBef>
              <a:spcAft>
                <a:spcPct val="0"/>
              </a:spcAft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gray">
          <a:xfrm>
            <a:off x="590552" y="1781184"/>
            <a:ext cx="10968567" cy="31751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78" tIns="45718" rIns="91378" bIns="45718" anchor="ctr"/>
          <a:lstStyle/>
          <a:p>
            <a:pPr algn="ctr" defTabSz="913697" fontAlgn="base">
              <a:spcBef>
                <a:spcPct val="0"/>
              </a:spcBef>
              <a:spcAft>
                <a:spcPct val="0"/>
              </a:spcAft>
            </a:pPr>
            <a:endParaRPr kumimoji="1" lang="ru-RU" sz="2400">
              <a:solidFill>
                <a:srgbClr val="000000"/>
              </a:solidFill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534586" y="214316"/>
            <a:ext cx="10390716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78" tIns="45718" rIns="91378" bIns="4571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76917" y="2017713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8433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49400" y="6243639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78" tIns="45718" rIns="91378" bIns="45718" numCol="1" anchor="b" anchorCtr="0" compatLnSpc="1">
            <a:prstTxWarp prst="textNoShape">
              <a:avLst/>
            </a:prstTxWarp>
          </a:bodyPr>
          <a:lstStyle>
            <a:lvl1pPr>
              <a:defRPr sz="1500"/>
            </a:lvl1pPr>
          </a:lstStyle>
          <a:p>
            <a:pPr defTabSz="913697" fontAlgn="base">
              <a:spcBef>
                <a:spcPct val="0"/>
              </a:spcBef>
              <a:spcAft>
                <a:spcPct val="0"/>
              </a:spcAft>
              <a:defRPr/>
            </a:pPr>
            <a:fld id="{2C1A02BE-73F6-422F-8DC5-23C9798E8A00}" type="datetime1">
              <a:rPr lang="ru-RU">
                <a:solidFill>
                  <a:srgbClr val="000000"/>
                </a:solidFill>
              </a:rPr>
              <a:pPr defTabSz="913697" fontAlgn="base">
                <a:spcBef>
                  <a:spcPct val="0"/>
                </a:spcBef>
                <a:spcAft>
                  <a:spcPct val="0"/>
                </a:spcAft>
                <a:defRPr/>
              </a:pPr>
              <a:t>25.03.2022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8433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876800" y="6243639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78" tIns="45718" rIns="91378" bIns="45718" numCol="1" anchor="b" anchorCtr="0" compatLnSpc="1">
            <a:prstTxWarp prst="textNoShape">
              <a:avLst/>
            </a:prstTxWarp>
          </a:bodyPr>
          <a:lstStyle>
            <a:lvl1pPr algn="ctr">
              <a:defRPr sz="1500"/>
            </a:lvl1pPr>
          </a:lstStyle>
          <a:p>
            <a:pPr defTabSz="913697"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8433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389533" y="6243639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78" tIns="45718" rIns="91378" bIns="45718" numCol="1" anchor="b" anchorCtr="0" compatLnSpc="1">
            <a:prstTxWarp prst="textNoShape">
              <a:avLst/>
            </a:prstTxWarp>
          </a:bodyPr>
          <a:lstStyle>
            <a:lvl1pPr algn="r">
              <a:defRPr sz="1500"/>
            </a:lvl1pPr>
          </a:lstStyle>
          <a:p>
            <a:pPr defTabSz="913697" fontAlgn="base">
              <a:spcBef>
                <a:spcPct val="0"/>
              </a:spcBef>
              <a:spcAft>
                <a:spcPct val="0"/>
              </a:spcAft>
              <a:defRPr/>
            </a:pPr>
            <a:fld id="{DB95C989-035C-4E43-AF48-489855741781}" type="slidenum">
              <a:rPr lang="ru-RU">
                <a:solidFill>
                  <a:srgbClr val="000000"/>
                </a:solidFill>
              </a:rPr>
              <a:pPr defTabSz="913697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644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6831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3697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0546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7394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650" indent="-3426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372" indent="-285544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2130" indent="-228434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598960" indent="-228434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5791" indent="-228434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2657" indent="-228434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69506" indent="-228434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6354" indent="-228434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3222" indent="-228434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34" tIns="60917" rIns="121834" bIns="60917" rtlCol="0" anchor="ctr"/>
          <a:lstStyle/>
          <a:p>
            <a:pPr algn="ctr" defTabSz="1218240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7990" y="570157"/>
            <a:ext cx="10341684" cy="1054251"/>
          </a:xfrm>
          <a:prstGeom prst="rect">
            <a:avLst/>
          </a:prstGeom>
        </p:spPr>
        <p:txBody>
          <a:bodyPr vert="horz" lIns="121834" tIns="60917" rIns="121834" bIns="60917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2331" y="2248352"/>
            <a:ext cx="10327340" cy="3877815"/>
          </a:xfrm>
          <a:prstGeom prst="rect">
            <a:avLst/>
          </a:prstGeom>
        </p:spPr>
        <p:txBody>
          <a:bodyPr vert="horz" lIns="121834" tIns="60917" rIns="121834" bIns="60917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0504" y="6161444"/>
            <a:ext cx="2844800" cy="365125"/>
          </a:xfrm>
          <a:prstGeom prst="rect">
            <a:avLst/>
          </a:prstGeom>
        </p:spPr>
        <p:txBody>
          <a:bodyPr vert="horz" lIns="121834" tIns="60917" rIns="121834" bIns="60917" rtlCol="0" anchor="ctr"/>
          <a:lstStyle>
            <a:lvl1pPr algn="l">
              <a:defRPr sz="1600">
                <a:solidFill>
                  <a:schemeClr val="tx2"/>
                </a:solidFill>
              </a:defRPr>
            </a:lvl1pPr>
          </a:lstStyle>
          <a:p>
            <a:pPr defTabSz="1218240"/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 defTabSz="1218240"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161444"/>
            <a:ext cx="3860800" cy="365125"/>
          </a:xfrm>
          <a:prstGeom prst="rect">
            <a:avLst/>
          </a:prstGeom>
        </p:spPr>
        <p:txBody>
          <a:bodyPr vert="horz" lIns="121834" tIns="60917" rIns="121834" bIns="60917" rtlCol="0" anchor="ctr"/>
          <a:lstStyle>
            <a:lvl1pPr algn="ctr">
              <a:defRPr sz="1600">
                <a:solidFill>
                  <a:schemeClr val="tx2"/>
                </a:solidFill>
              </a:defRPr>
            </a:lvl1pPr>
          </a:lstStyle>
          <a:p>
            <a:pPr defTabSz="1218240"/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52352" y="6161444"/>
            <a:ext cx="2844800" cy="365125"/>
          </a:xfrm>
          <a:prstGeom prst="rect">
            <a:avLst/>
          </a:prstGeom>
        </p:spPr>
        <p:txBody>
          <a:bodyPr vert="horz" lIns="121834" tIns="60917" rIns="121834" bIns="60917" rtlCol="0" anchor="ctr"/>
          <a:lstStyle>
            <a:lvl1pPr algn="r">
              <a:defRPr sz="1600">
                <a:solidFill>
                  <a:schemeClr val="tx2"/>
                </a:solidFill>
              </a:defRPr>
            </a:lvl1pPr>
          </a:lstStyle>
          <a:p>
            <a:pPr defTabSz="1218240"/>
            <a:fld id="{85074EA6-CD3D-4820-A703-1C0BF2D6DFCB}" type="slidenum">
              <a:rPr lang="ru-RU" smtClean="0">
                <a:solidFill>
                  <a:srgbClr val="895D1D"/>
                </a:solidFill>
              </a:rPr>
              <a:pPr defTabSz="1218240"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70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xStyles>
    <p:titleStyle>
      <a:lvl1pPr algn="ctr" defTabSz="1218240" rtl="0" eaLnBrk="1" latinLnBrk="0" hangingPunct="1">
        <a:spcBef>
          <a:spcPct val="0"/>
        </a:spcBef>
        <a:buNone/>
        <a:defRPr sz="72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487296" indent="-487296" algn="l" defTabSz="121824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3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1035489" indent="-487296" algn="l" defTabSz="121824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9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522785" indent="-487296" algn="l" defTabSz="121824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7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2010080" indent="-426379" algn="l" defTabSz="121824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436478" indent="-426379" algn="l" defTabSz="121824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1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862816" indent="-365502" algn="l" defTabSz="1218240" rtl="0" eaLnBrk="1" latinLnBrk="0" hangingPunct="1">
        <a:spcBef>
          <a:spcPts val="533"/>
        </a:spcBef>
        <a:buClr>
          <a:schemeClr val="accent1"/>
        </a:buClr>
        <a:buFont typeface="Wingdings" pitchFamily="2" charset="2"/>
        <a:buChar char="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289216" indent="-365502" algn="l" defTabSz="1218240" rtl="0" eaLnBrk="1" latinLnBrk="0" hangingPunct="1">
        <a:spcBef>
          <a:spcPts val="533"/>
        </a:spcBef>
        <a:buClr>
          <a:schemeClr val="accent1"/>
        </a:buClr>
        <a:buFont typeface="Wingdings" pitchFamily="2" charset="2"/>
        <a:buChar char="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715614" indent="-365502" algn="l" defTabSz="1218240" rtl="0" eaLnBrk="1" latinLnBrk="0" hangingPunct="1">
        <a:spcBef>
          <a:spcPts val="533"/>
        </a:spcBef>
        <a:buClr>
          <a:schemeClr val="accent1"/>
        </a:buClr>
        <a:buFont typeface="Wingdings" pitchFamily="2" charset="2"/>
        <a:buChar char="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141952" indent="-365502" algn="l" defTabSz="1218240" rtl="0" eaLnBrk="1" latinLnBrk="0" hangingPunct="1">
        <a:spcBef>
          <a:spcPts val="533"/>
        </a:spcBef>
        <a:buClr>
          <a:schemeClr val="accent1"/>
        </a:buClr>
        <a:buFont typeface="Wingdings" pitchFamily="2" charset="2"/>
        <a:buChar char="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2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091" algn="l" defTabSz="12182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240" algn="l" defTabSz="12182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7349" algn="l" defTabSz="12182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6478" algn="l" defTabSz="12182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5568" algn="l" defTabSz="12182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4659" algn="l" defTabSz="12182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3787" algn="l" defTabSz="12182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2898" algn="l" defTabSz="12182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7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5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78" tIns="45718" rIns="91378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6"/>
            <a:ext cx="284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 defTabSz="913697">
              <a:defRPr/>
            </a:pPr>
            <a:fld id="{B4C71EC6-210F-42DE-9C53-41977AD35B3D}" type="datetimeFigureOut">
              <a:rPr lang="ru-RU"/>
              <a:pPr defTabSz="913697">
                <a:defRPr/>
              </a:pPr>
              <a:t>25.03.2022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6"/>
            <a:ext cx="3860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 defTabSz="913697"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6"/>
            <a:ext cx="2844800" cy="365125"/>
          </a:xfrm>
          <a:prstGeom prst="rect">
            <a:avLst/>
          </a:prstGeom>
        </p:spPr>
        <p:txBody>
          <a:bodyPr vert="horz" lIns="91378" tIns="45718" rIns="91378" bIns="45718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 defTabSz="913697">
              <a:defRPr/>
            </a:pPr>
            <a:fld id="{50D0A3DC-8C40-477C-94C7-515B497EEBE8}" type="slidenum">
              <a:rPr lang="ru-RU"/>
              <a:pPr defTabSz="913697"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3664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6831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3697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0546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7394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650" indent="-3426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372" indent="-285544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130" indent="-228434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60" indent="-228434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791" indent="-228434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2657" indent="-228434" algn="l" defTabSz="91369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506" indent="-228434" algn="l" defTabSz="91369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6354" indent="-228434" algn="l" defTabSz="91369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3222" indent="-228434" algn="l" defTabSz="91369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683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3697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46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394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2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09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20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751" algn="l" defTabSz="91369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77" tIns="60938" rIns="121877" bIns="60938" rtlCol="0" anchor="ctr"/>
          <a:lstStyle/>
          <a:p>
            <a:pPr algn="ctr" defTabSz="1218720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7998" y="570157"/>
            <a:ext cx="10341684" cy="1054251"/>
          </a:xfrm>
          <a:prstGeom prst="rect">
            <a:avLst/>
          </a:prstGeom>
        </p:spPr>
        <p:txBody>
          <a:bodyPr vert="horz" lIns="121877" tIns="60938" rIns="121877" bIns="60938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2338" y="2248352"/>
            <a:ext cx="10327340" cy="3877815"/>
          </a:xfrm>
          <a:prstGeom prst="rect">
            <a:avLst/>
          </a:prstGeom>
        </p:spPr>
        <p:txBody>
          <a:bodyPr vert="horz" lIns="121877" tIns="60938" rIns="121877" bIns="60938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0504" y="6161444"/>
            <a:ext cx="2844800" cy="365125"/>
          </a:xfrm>
          <a:prstGeom prst="rect">
            <a:avLst/>
          </a:prstGeom>
        </p:spPr>
        <p:txBody>
          <a:bodyPr vert="horz" lIns="121877" tIns="60938" rIns="121877" bIns="60938" rtlCol="0" anchor="ctr"/>
          <a:lstStyle>
            <a:lvl1pPr algn="l">
              <a:defRPr sz="1600">
                <a:solidFill>
                  <a:schemeClr val="tx2"/>
                </a:solidFill>
              </a:defRPr>
            </a:lvl1pPr>
          </a:lstStyle>
          <a:p>
            <a:pPr defTabSz="1218720"/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 defTabSz="1218720"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161444"/>
            <a:ext cx="3860800" cy="365125"/>
          </a:xfrm>
          <a:prstGeom prst="rect">
            <a:avLst/>
          </a:prstGeom>
        </p:spPr>
        <p:txBody>
          <a:bodyPr vert="horz" lIns="121877" tIns="60938" rIns="121877" bIns="60938" rtlCol="0" anchor="ctr"/>
          <a:lstStyle>
            <a:lvl1pPr algn="ctr">
              <a:defRPr sz="1600">
                <a:solidFill>
                  <a:schemeClr val="tx2"/>
                </a:solidFill>
              </a:defRPr>
            </a:lvl1pPr>
          </a:lstStyle>
          <a:p>
            <a:pPr defTabSz="1218720"/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52352" y="6161444"/>
            <a:ext cx="2844800" cy="365125"/>
          </a:xfrm>
          <a:prstGeom prst="rect">
            <a:avLst/>
          </a:prstGeom>
        </p:spPr>
        <p:txBody>
          <a:bodyPr vert="horz" lIns="121877" tIns="60938" rIns="121877" bIns="60938" rtlCol="0" anchor="ctr"/>
          <a:lstStyle>
            <a:lvl1pPr algn="r">
              <a:defRPr sz="1600">
                <a:solidFill>
                  <a:schemeClr val="tx2"/>
                </a:solidFill>
              </a:defRPr>
            </a:lvl1pPr>
          </a:lstStyle>
          <a:p>
            <a:pPr defTabSz="1218720"/>
            <a:fld id="{85074EA6-CD3D-4820-A703-1C0BF2D6DFCB}" type="slidenum">
              <a:rPr lang="ru-RU" smtClean="0">
                <a:solidFill>
                  <a:srgbClr val="895D1D"/>
                </a:solidFill>
              </a:rPr>
              <a:pPr defTabSz="1218720"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930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ctr" defTabSz="1218720" rtl="0" eaLnBrk="1" latinLnBrk="0" hangingPunct="1">
        <a:spcBef>
          <a:spcPct val="0"/>
        </a:spcBef>
        <a:buNone/>
        <a:defRPr sz="72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487488" indent="-487488" algn="l" defTabSz="121872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3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1035905" indent="-487488" algn="l" defTabSz="121872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9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523393" indent="-487488" algn="l" defTabSz="121872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7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2010880" indent="-426549" algn="l" defTabSz="121872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437438" indent="-426549" algn="l" defTabSz="121872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1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863968" indent="-365630" algn="l" defTabSz="1218720" rtl="0" eaLnBrk="1" latinLnBrk="0" hangingPunct="1">
        <a:spcBef>
          <a:spcPts val="533"/>
        </a:spcBef>
        <a:buClr>
          <a:schemeClr val="accent1"/>
        </a:buClr>
        <a:buFont typeface="Wingdings" pitchFamily="2" charset="2"/>
        <a:buChar char="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290528" indent="-365630" algn="l" defTabSz="1218720" rtl="0" eaLnBrk="1" latinLnBrk="0" hangingPunct="1">
        <a:spcBef>
          <a:spcPts val="533"/>
        </a:spcBef>
        <a:buClr>
          <a:schemeClr val="accent1"/>
        </a:buClr>
        <a:buFont typeface="Wingdings" pitchFamily="2" charset="2"/>
        <a:buChar char="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717086" indent="-365630" algn="l" defTabSz="1218720" rtl="0" eaLnBrk="1" latinLnBrk="0" hangingPunct="1">
        <a:spcBef>
          <a:spcPts val="533"/>
        </a:spcBef>
        <a:buClr>
          <a:schemeClr val="accent1"/>
        </a:buClr>
        <a:buFont typeface="Wingdings" pitchFamily="2" charset="2"/>
        <a:buChar char="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143616" indent="-365630" algn="l" defTabSz="1218720" rtl="0" eaLnBrk="1" latinLnBrk="0" hangingPunct="1">
        <a:spcBef>
          <a:spcPts val="533"/>
        </a:spcBef>
        <a:buClr>
          <a:schemeClr val="accent1"/>
        </a:buClr>
        <a:buFont typeface="Wingdings" pitchFamily="2" charset="2"/>
        <a:buChar char="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72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347" algn="l" defTabSz="121872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720" algn="l" defTabSz="121872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074" algn="l" defTabSz="121872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438" algn="l" defTabSz="121872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6784" algn="l" defTabSz="121872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131" algn="l" defTabSz="121872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5493" algn="l" defTabSz="121872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4849" algn="l" defTabSz="121872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8" tIns="60944" rIns="121888" bIns="60944" rtlCol="0" anchor="ctr"/>
          <a:lstStyle/>
          <a:p>
            <a:pPr algn="ctr" defTabSz="1218840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7998" y="570157"/>
            <a:ext cx="10341684" cy="1054251"/>
          </a:xfrm>
          <a:prstGeom prst="rect">
            <a:avLst/>
          </a:prstGeom>
        </p:spPr>
        <p:txBody>
          <a:bodyPr vert="horz" lIns="121888" tIns="60944" rIns="121888" bIns="60944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2338" y="2248352"/>
            <a:ext cx="10327340" cy="3877815"/>
          </a:xfrm>
          <a:prstGeom prst="rect">
            <a:avLst/>
          </a:prstGeom>
        </p:spPr>
        <p:txBody>
          <a:bodyPr vert="horz" lIns="121888" tIns="60944" rIns="121888" bIns="60944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0504" y="6161444"/>
            <a:ext cx="2844800" cy="365125"/>
          </a:xfrm>
          <a:prstGeom prst="rect">
            <a:avLst/>
          </a:prstGeom>
        </p:spPr>
        <p:txBody>
          <a:bodyPr vert="horz" lIns="121888" tIns="60944" rIns="121888" bIns="60944" rtlCol="0" anchor="ctr"/>
          <a:lstStyle>
            <a:lvl1pPr algn="l">
              <a:defRPr sz="1600">
                <a:solidFill>
                  <a:schemeClr val="tx2"/>
                </a:solidFill>
              </a:defRPr>
            </a:lvl1pPr>
          </a:lstStyle>
          <a:p>
            <a:pPr defTabSz="1218840"/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 defTabSz="1218840"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161444"/>
            <a:ext cx="3860800" cy="365125"/>
          </a:xfrm>
          <a:prstGeom prst="rect">
            <a:avLst/>
          </a:prstGeom>
        </p:spPr>
        <p:txBody>
          <a:bodyPr vert="horz" lIns="121888" tIns="60944" rIns="121888" bIns="60944" rtlCol="0" anchor="ctr"/>
          <a:lstStyle>
            <a:lvl1pPr algn="ctr">
              <a:defRPr sz="1600">
                <a:solidFill>
                  <a:schemeClr val="tx2"/>
                </a:solidFill>
              </a:defRPr>
            </a:lvl1pPr>
          </a:lstStyle>
          <a:p>
            <a:pPr defTabSz="1218840"/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52352" y="6161444"/>
            <a:ext cx="2844800" cy="365125"/>
          </a:xfrm>
          <a:prstGeom prst="rect">
            <a:avLst/>
          </a:prstGeom>
        </p:spPr>
        <p:txBody>
          <a:bodyPr vert="horz" lIns="121888" tIns="60944" rIns="121888" bIns="60944" rtlCol="0" anchor="ctr"/>
          <a:lstStyle>
            <a:lvl1pPr algn="r">
              <a:defRPr sz="1600">
                <a:solidFill>
                  <a:schemeClr val="tx2"/>
                </a:solidFill>
              </a:defRPr>
            </a:lvl1pPr>
          </a:lstStyle>
          <a:p>
            <a:pPr defTabSz="1218840"/>
            <a:fld id="{85074EA6-CD3D-4820-A703-1C0BF2D6DFCB}" type="slidenum">
              <a:rPr lang="ru-RU" smtClean="0">
                <a:solidFill>
                  <a:srgbClr val="895D1D"/>
                </a:solidFill>
              </a:rPr>
              <a:pPr defTabSz="1218840"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4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ctr" defTabSz="1218840" rtl="0" eaLnBrk="1" latinLnBrk="0" hangingPunct="1">
        <a:spcBef>
          <a:spcPct val="0"/>
        </a:spcBef>
        <a:buNone/>
        <a:defRPr sz="72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487536" indent="-487536" algn="l" defTabSz="121884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3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1036009" indent="-487536" algn="l" defTabSz="121884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9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523545" indent="-487536" algn="l" defTabSz="121884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7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2011080" indent="-426592" algn="l" defTabSz="121884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437678" indent="-426592" algn="l" defTabSz="121884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1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864256" indent="-365662" algn="l" defTabSz="1218840" rtl="0" eaLnBrk="1" latinLnBrk="0" hangingPunct="1">
        <a:spcBef>
          <a:spcPts val="533"/>
        </a:spcBef>
        <a:buClr>
          <a:schemeClr val="accent1"/>
        </a:buClr>
        <a:buFont typeface="Wingdings" pitchFamily="2" charset="2"/>
        <a:buChar char="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290856" indent="-365662" algn="l" defTabSz="1218840" rtl="0" eaLnBrk="1" latinLnBrk="0" hangingPunct="1">
        <a:spcBef>
          <a:spcPts val="533"/>
        </a:spcBef>
        <a:buClr>
          <a:schemeClr val="accent1"/>
        </a:buClr>
        <a:buFont typeface="Wingdings" pitchFamily="2" charset="2"/>
        <a:buChar char="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717454" indent="-365662" algn="l" defTabSz="1218840" rtl="0" eaLnBrk="1" latinLnBrk="0" hangingPunct="1">
        <a:spcBef>
          <a:spcPts val="533"/>
        </a:spcBef>
        <a:buClr>
          <a:schemeClr val="accent1"/>
        </a:buClr>
        <a:buFont typeface="Wingdings" pitchFamily="2" charset="2"/>
        <a:buChar char="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144032" indent="-365662" algn="l" defTabSz="1218840" rtl="0" eaLnBrk="1" latinLnBrk="0" hangingPunct="1">
        <a:spcBef>
          <a:spcPts val="533"/>
        </a:spcBef>
        <a:buClr>
          <a:schemeClr val="accent1"/>
        </a:buClr>
        <a:buFont typeface="Wingdings" pitchFamily="2" charset="2"/>
        <a:buChar char="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8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11" algn="l" defTabSz="12188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840" algn="l" defTabSz="12188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256" algn="l" defTabSz="12188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678" algn="l" defTabSz="12188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088" algn="l" defTabSz="12188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499" algn="l" defTabSz="12188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5920" algn="l" defTabSz="12188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337" algn="l" defTabSz="12188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9" rIns="121898" bIns="60949" rtlCol="0" anchor="ctr"/>
          <a:lstStyle/>
          <a:p>
            <a:pPr algn="ctr" defTabSz="1218960"/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7998" y="570157"/>
            <a:ext cx="10341684" cy="1054251"/>
          </a:xfrm>
          <a:prstGeom prst="rect">
            <a:avLst/>
          </a:prstGeom>
        </p:spPr>
        <p:txBody>
          <a:bodyPr vert="horz" lIns="121898" tIns="60949" rIns="121898" bIns="60949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2338" y="2248352"/>
            <a:ext cx="10327340" cy="3877815"/>
          </a:xfrm>
          <a:prstGeom prst="rect">
            <a:avLst/>
          </a:prstGeom>
        </p:spPr>
        <p:txBody>
          <a:bodyPr vert="horz" lIns="121898" tIns="60949" rIns="121898" bIns="60949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80504" y="6161444"/>
            <a:ext cx="2844800" cy="365125"/>
          </a:xfrm>
          <a:prstGeom prst="rect">
            <a:avLst/>
          </a:prstGeom>
        </p:spPr>
        <p:txBody>
          <a:bodyPr vert="horz" lIns="121898" tIns="60949" rIns="121898" bIns="60949" rtlCol="0" anchor="ctr"/>
          <a:lstStyle>
            <a:lvl1pPr algn="l">
              <a:defRPr sz="1600">
                <a:solidFill>
                  <a:schemeClr val="tx2"/>
                </a:solidFill>
              </a:defRPr>
            </a:lvl1pPr>
          </a:lstStyle>
          <a:p>
            <a:pPr defTabSz="1218960"/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 defTabSz="1218960"/>
              <a:t>25.03.2022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161444"/>
            <a:ext cx="3860800" cy="365125"/>
          </a:xfrm>
          <a:prstGeom prst="rect">
            <a:avLst/>
          </a:prstGeom>
        </p:spPr>
        <p:txBody>
          <a:bodyPr vert="horz" lIns="121898" tIns="60949" rIns="121898" bIns="60949" rtlCol="0" anchor="ctr"/>
          <a:lstStyle>
            <a:lvl1pPr algn="ctr">
              <a:defRPr sz="1600">
                <a:solidFill>
                  <a:schemeClr val="tx2"/>
                </a:solidFill>
              </a:defRPr>
            </a:lvl1pPr>
          </a:lstStyle>
          <a:p>
            <a:pPr defTabSz="1218960"/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52352" y="6161444"/>
            <a:ext cx="2844800" cy="365125"/>
          </a:xfrm>
          <a:prstGeom prst="rect">
            <a:avLst/>
          </a:prstGeom>
        </p:spPr>
        <p:txBody>
          <a:bodyPr vert="horz" lIns="121898" tIns="60949" rIns="121898" bIns="60949" rtlCol="0" anchor="ctr"/>
          <a:lstStyle>
            <a:lvl1pPr algn="r">
              <a:defRPr sz="1600">
                <a:solidFill>
                  <a:schemeClr val="tx2"/>
                </a:solidFill>
              </a:defRPr>
            </a:lvl1pPr>
          </a:lstStyle>
          <a:p>
            <a:pPr defTabSz="1218960"/>
            <a:fld id="{85074EA6-CD3D-4820-A703-1C0BF2D6DFCB}" type="slidenum">
              <a:rPr lang="ru-RU" smtClean="0">
                <a:solidFill>
                  <a:srgbClr val="895D1D"/>
                </a:solidFill>
              </a:rPr>
              <a:pPr defTabSz="1218960"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323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</p:sldLayoutIdLst>
  <p:txStyles>
    <p:titleStyle>
      <a:lvl1pPr algn="ctr" defTabSz="1218960" rtl="0" eaLnBrk="1" latinLnBrk="0" hangingPunct="1">
        <a:spcBef>
          <a:spcPct val="0"/>
        </a:spcBef>
        <a:buNone/>
        <a:defRPr sz="72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487584" indent="-487584" algn="l" defTabSz="121896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3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1036113" indent="-487584" algn="l" defTabSz="121896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9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523697" indent="-487584" algn="l" defTabSz="121896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7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2011280" indent="-426635" algn="l" defTabSz="121896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437918" indent="-426635" algn="l" defTabSz="121896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1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864544" indent="-365694" algn="l" defTabSz="1218960" rtl="0" eaLnBrk="1" latinLnBrk="0" hangingPunct="1">
        <a:spcBef>
          <a:spcPts val="533"/>
        </a:spcBef>
        <a:buClr>
          <a:schemeClr val="accent1"/>
        </a:buClr>
        <a:buFont typeface="Wingdings" pitchFamily="2" charset="2"/>
        <a:buChar char="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291184" indent="-365694" algn="l" defTabSz="1218960" rtl="0" eaLnBrk="1" latinLnBrk="0" hangingPunct="1">
        <a:spcBef>
          <a:spcPts val="533"/>
        </a:spcBef>
        <a:buClr>
          <a:schemeClr val="accent1"/>
        </a:buClr>
        <a:buFont typeface="Wingdings" pitchFamily="2" charset="2"/>
        <a:buChar char="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717822" indent="-365694" algn="l" defTabSz="1218960" rtl="0" eaLnBrk="1" latinLnBrk="0" hangingPunct="1">
        <a:spcBef>
          <a:spcPts val="533"/>
        </a:spcBef>
        <a:buClr>
          <a:schemeClr val="accent1"/>
        </a:buClr>
        <a:buFont typeface="Wingdings" pitchFamily="2" charset="2"/>
        <a:buChar char="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144448" indent="-365694" algn="l" defTabSz="1218960" rtl="0" eaLnBrk="1" latinLnBrk="0" hangingPunct="1">
        <a:spcBef>
          <a:spcPts val="533"/>
        </a:spcBef>
        <a:buClr>
          <a:schemeClr val="accent1"/>
        </a:buClr>
        <a:buFont typeface="Wingdings" pitchFamily="2" charset="2"/>
        <a:buChar char="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75" algn="l" defTabSz="12189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60" algn="l" defTabSz="12189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37" algn="l" defTabSz="12189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18" algn="l" defTabSz="12189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92" algn="l" defTabSz="12189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867" algn="l" defTabSz="12189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347" algn="l" defTabSz="12189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825" algn="l" defTabSz="121896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7B0B6F-7C1C-4D9B-9543-063EDCC0D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8" tIns="45719" rIns="91438" bIns="45719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9E4EEB4-7B93-462E-9584-6A1DBE8777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4"/>
            <a:ext cx="10515600" cy="4351339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AE57B4-F6D6-404F-9898-C900FE5F34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0334D-468F-4990-A141-C4817112E9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25.03.2022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3A150B-ABF1-40CA-8C32-1A0B2332B9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8F297D-FE54-4FA7-8637-0598E5FAB6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F6C87-CF3D-4749-8ED0-88B003C33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404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7B0B6F-7C1C-4D9B-9543-063EDCC0D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8" tIns="45719" rIns="91438" bIns="45719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9E4EEB4-7B93-462E-9584-6A1DBE8777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4"/>
            <a:ext cx="10515600" cy="4351339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7AE57B4-F6D6-404F-9898-C900FE5F34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0334D-468F-4990-A141-C4817112E93F}" type="datetimeFigureOut">
              <a:rPr lang="ru-RU" smtClean="0"/>
              <a:t>25.03.2022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3A150B-ABF1-40CA-8C32-1A0B2332B9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8F297D-FE54-4FA7-8637-0598E5FAB6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F6C87-CF3D-4749-8ED0-88B003C33A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0305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8.xml"/><Relationship Id="rId6" Type="http://schemas.openxmlformats.org/officeDocument/2006/relationships/hyperlink" Target="https://pubmed.ncbi.nlm.nih.gov/?term=Symons+JM&amp;cauthor_id=15517417" TargetMode="Externa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9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19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ChangeArrowheads="1"/>
          </p:cNvSpPr>
          <p:nvPr/>
        </p:nvSpPr>
        <p:spPr bwMode="auto">
          <a:xfrm>
            <a:off x="946674" y="1545771"/>
            <a:ext cx="10444970" cy="1540230"/>
          </a:xfrm>
          <a:prstGeom prst="rect">
            <a:avLst/>
          </a:prstGeom>
          <a:ln>
            <a:solidFill>
              <a:srgbClr val="C0000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91378" tIns="45718" rIns="91378" bIns="45718" anchor="b" anchorCtr="1"/>
          <a:lstStyle/>
          <a:p>
            <a:pPr algn="ctr" defTabSz="913697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33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ДИФФЕРЕНЦИАЛЬНАЯ ДИАГНОСТИКА </a:t>
            </a:r>
            <a:br>
              <a:rPr lang="ru-RU" sz="3200" b="1" dirty="0">
                <a:solidFill>
                  <a:srgbClr val="33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200" b="1" dirty="0">
                <a:solidFill>
                  <a:srgbClr val="33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 СОВРЕМЕННЫЕ АСПЕКТЫ ТЕРАПИИ </a:t>
            </a:r>
            <a:br>
              <a:rPr lang="ru-RU" sz="3200" b="1" dirty="0">
                <a:solidFill>
                  <a:srgbClr val="33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3200" b="1" dirty="0">
                <a:solidFill>
                  <a:srgbClr val="33339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ГЕМОЛИТИКО-УРЕМИЧЕСКОГО СИНДРОМА У ДЕТЕЙ</a:t>
            </a:r>
          </a:p>
        </p:txBody>
      </p:sp>
      <p:sp>
        <p:nvSpPr>
          <p:cNvPr id="156677" name="TextBox 2"/>
          <p:cNvSpPr txBox="1">
            <a:spLocks noChangeArrowheads="1"/>
          </p:cNvSpPr>
          <p:nvPr/>
        </p:nvSpPr>
        <p:spPr bwMode="auto">
          <a:xfrm>
            <a:off x="388408" y="3396106"/>
            <a:ext cx="11415183" cy="1692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8" tIns="45718" rIns="91378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defTabSz="913697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БАЙКО СЕРГЕЙ ВАЛЕРЬЕВИЧ,</a:t>
            </a:r>
          </a:p>
          <a:p>
            <a:pPr algn="ctr" defTabSz="913697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sz="20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defTabSz="913697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профессор 1-й кафедры детских болезней </a:t>
            </a:r>
          </a:p>
          <a:p>
            <a:pPr algn="ctr" defTabSz="913697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УО «Белорусский государственный медицинский университет»,</a:t>
            </a:r>
          </a:p>
          <a:p>
            <a:pPr algn="ctr" defTabSz="913697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доктор медицинских наук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1515" y="241619"/>
            <a:ext cx="10740129" cy="1015659"/>
          </a:xfrm>
          <a:prstGeom prst="rect">
            <a:avLst/>
          </a:prstGeom>
          <a:noFill/>
        </p:spPr>
        <p:txBody>
          <a:bodyPr wrap="square" lIns="91378" tIns="45718" rIns="91378" bIns="45718" rtlCol="0">
            <a:spAutoFit/>
          </a:bodyPr>
          <a:lstStyle/>
          <a:p>
            <a:pPr algn="ctr" defTabSz="913697">
              <a:defRPr/>
            </a:pPr>
            <a:r>
              <a:rPr lang="ru-RU" sz="2000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Белорусский государственный медицинский университет,</a:t>
            </a:r>
          </a:p>
          <a:p>
            <a:pPr algn="ctr" defTabSz="913697">
              <a:defRPr/>
            </a:pPr>
            <a:r>
              <a:rPr lang="ru-RU" sz="2000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Республиканский центр детской нефрологии и заместительной почечной терапии,</a:t>
            </a:r>
          </a:p>
          <a:p>
            <a:pPr algn="ctr" defTabSz="913697">
              <a:defRPr/>
            </a:pPr>
            <a:r>
              <a:rPr lang="ru-RU" sz="2000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УЗ «2-я городская детская клиническая больница» г. Минска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342581" y="5398978"/>
            <a:ext cx="9653155" cy="1354213"/>
          </a:xfrm>
          <a:prstGeom prst="rect">
            <a:avLst/>
          </a:prstGeom>
        </p:spPr>
        <p:txBody>
          <a:bodyPr wrap="square" lIns="91378" tIns="45718" rIns="91378" bIns="45718">
            <a:spAutoFit/>
          </a:bodyPr>
          <a:lstStyle/>
          <a:p>
            <a:pPr algn="ctr" defTabSz="913697">
              <a:defRPr/>
            </a:pPr>
            <a:r>
              <a:rPr lang="ru-RU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Мемориальная научно-практическая конференция</a:t>
            </a:r>
          </a:p>
          <a:p>
            <a:pPr algn="ctr" defTabSz="913697">
              <a:defRPr/>
            </a:pPr>
            <a:r>
              <a:rPr lang="ru-RU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памяти профессора </a:t>
            </a:r>
            <a:r>
              <a:rPr lang="ru-RU" kern="0" dirty="0" err="1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Курека</a:t>
            </a:r>
            <a:r>
              <a:rPr lang="ru-RU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В.В. с международным участием</a:t>
            </a:r>
          </a:p>
          <a:p>
            <a:pPr algn="ctr" defTabSz="913697">
              <a:defRPr/>
            </a:pPr>
            <a:r>
              <a:rPr lang="ru-RU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«Актуальные вопросы детской анестезиологии и реаниматологии»</a:t>
            </a:r>
          </a:p>
          <a:p>
            <a:pPr algn="ctr" defTabSz="913697">
              <a:defRPr/>
            </a:pPr>
            <a:endParaRPr lang="ru-RU" sz="800" kern="0" dirty="0">
              <a:solidFill>
                <a:sysClr val="windowText" lastClr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 defTabSz="913697">
              <a:defRPr/>
            </a:pPr>
            <a:r>
              <a:rPr lang="ru-RU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25</a:t>
            </a:r>
            <a:r>
              <a:rPr lang="en-US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kern="0" dirty="0">
                <a:solidFill>
                  <a:sysClr val="windowText" lastClr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марта 2022 года, Минск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92" y="4655384"/>
            <a:ext cx="1495951" cy="1787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6336" y="4824828"/>
            <a:ext cx="1788477" cy="1791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14859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8" y="8"/>
            <a:ext cx="12191999" cy="9574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91378" tIns="45718" rIns="91378" bIns="4571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  <a:defRPr/>
            </a:pPr>
            <a:r>
              <a:rPr lang="ru-RU" sz="2800" b="1" kern="0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ДИФФЕРЕНЦИАЛЬНАЯ ДИАГНОСТИКА ГУС: </a:t>
            </a:r>
          </a:p>
          <a:p>
            <a:pPr algn="l">
              <a:spcBef>
                <a:spcPts val="0"/>
              </a:spcBef>
              <a:defRPr/>
            </a:pPr>
            <a:r>
              <a:rPr lang="ru-RU" sz="2800" b="1" kern="0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шаг 3 - Исключение </a:t>
            </a:r>
            <a:r>
              <a:rPr lang="en-US" sz="2800" b="1" kern="0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STEC-</a:t>
            </a:r>
            <a:r>
              <a:rPr lang="ru-RU" sz="2800" b="1" kern="0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ГУС</a:t>
            </a:r>
            <a:endParaRPr lang="ru-RU" sz="2800" dirty="0">
              <a:solidFill>
                <a:srgbClr val="1F497D"/>
              </a:solidFill>
              <a:latin typeface="Calibri" panose="020F0502020204030204" pitchFamily="34" charset="0"/>
              <a:ea typeface="Arial Unicode MS" pitchFamily="34" charset="-128"/>
              <a:cs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9544" y="1106389"/>
            <a:ext cx="11478542" cy="5584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76500" algn="l"/>
              </a:tabLst>
            </a:pPr>
            <a:r>
              <a:rPr lang="ru-RU" sz="2000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При наличии клинических и лабораторных проявлений ТМА у ребенка, возникших на фоне или после разрешения диареи, необходимо всегда исключать STEC-ГУС. Диагностика последнего основывается на обнаружении и дифференцировке генов, кодирующих шига-токсины (</a:t>
            </a:r>
            <a:r>
              <a:rPr lang="ru-RU" sz="2000" i="1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Stx1</a:t>
            </a:r>
            <a:r>
              <a:rPr lang="ru-RU" sz="2000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 и / или </a:t>
            </a:r>
            <a:r>
              <a:rPr lang="ru-RU" sz="2000" i="1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Stx2</a:t>
            </a:r>
            <a:r>
              <a:rPr lang="ru-RU" sz="2000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) с помощью полимеразной цепной реакции (ПЦР). ПЦР также может обнаруживать подтипы </a:t>
            </a:r>
            <a:r>
              <a:rPr lang="ru-RU" sz="2000" i="1" dirty="0" err="1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Stx</a:t>
            </a:r>
            <a:r>
              <a:rPr lang="ru-RU" sz="2000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; гены, ассоциированные с вирулентностью и кодирующие </a:t>
            </a:r>
            <a:r>
              <a:rPr lang="ru-RU" sz="2000" dirty="0" err="1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интимин</a:t>
            </a:r>
            <a:r>
              <a:rPr lang="ru-RU" sz="2000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, </a:t>
            </a:r>
            <a:r>
              <a:rPr lang="ru-RU" sz="2000" dirty="0" err="1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энтерогемолизин</a:t>
            </a:r>
            <a:r>
              <a:rPr lang="ru-RU" sz="2000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 и агрегационную адгезию </a:t>
            </a:r>
            <a:r>
              <a:rPr lang="ru-RU" sz="2000" dirty="0" err="1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fimbria</a:t>
            </a:r>
            <a:r>
              <a:rPr lang="ru-RU" sz="2000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 I.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76500" algn="l"/>
              </a:tabLst>
            </a:pPr>
            <a:r>
              <a:rPr lang="ru-RU" sz="2000" b="1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Также могут использоваться </a:t>
            </a:r>
            <a:r>
              <a:rPr lang="ru-RU" sz="2000" b="1" dirty="0" err="1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культуральные</a:t>
            </a:r>
            <a:r>
              <a:rPr lang="ru-RU" sz="2000" b="1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 и серологические методы для диагностики </a:t>
            </a:r>
            <a:r>
              <a:rPr lang="en-US" sz="2000" b="1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STEC</a:t>
            </a:r>
            <a:r>
              <a:rPr lang="ru-RU" sz="2000" b="1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-ГУС. Однако у 30-50% детей со </a:t>
            </a:r>
            <a:r>
              <a:rPr lang="en-US" sz="2000" b="1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STEC</a:t>
            </a:r>
            <a:r>
              <a:rPr lang="ru-RU" sz="2000" b="1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-ГУС не удается подтвердить этиологическую роль энтерогеморрагических </a:t>
            </a:r>
            <a:r>
              <a:rPr lang="en-US" sz="2000" b="1" i="1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E</a:t>
            </a:r>
            <a:r>
              <a:rPr lang="ru-RU" sz="2000" b="1" i="1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.</a:t>
            </a:r>
            <a:r>
              <a:rPr lang="en-US" sz="2000" b="1" i="1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coli</a:t>
            </a:r>
            <a:r>
              <a:rPr lang="en-US" sz="2000" b="1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 </a:t>
            </a:r>
            <a:r>
              <a:rPr lang="ru-RU" sz="2000" b="1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в развитии заболевания</a:t>
            </a:r>
            <a:r>
              <a:rPr lang="ru-RU" sz="2000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. Кроме того, у приблизительно у 30% пациентов с </a:t>
            </a:r>
            <a:r>
              <a:rPr lang="ru-RU" sz="2000" dirty="0" err="1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аГУС</a:t>
            </a:r>
            <a:r>
              <a:rPr lang="ru-RU" sz="2000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 и ТТП, диарея (включая гемоколит) выступает триггером ТМА. Если STEC-ГУС не отвечает на поддерживающую терапию, то всегда надо задуматься о </a:t>
            </a:r>
            <a:r>
              <a:rPr lang="ru-RU" sz="2000" dirty="0" err="1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аГУС</a:t>
            </a:r>
            <a:r>
              <a:rPr lang="ru-RU" sz="2000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, своевременное назначение лечения которого значительно улучшает прогноз заболевания.</a:t>
            </a:r>
            <a:endParaRPr lang="ru-RU" sz="2000" dirty="0">
              <a:effectLst/>
              <a:latin typeface="Calibri" panose="020F0502020204030204" pitchFamily="34" charset="0"/>
              <a:ea typeface="Times New Roman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03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8" y="7"/>
            <a:ext cx="12191999" cy="13124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91378" tIns="45718" rIns="91378" bIns="4571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  <a:defRPr/>
            </a:pPr>
            <a:r>
              <a:rPr lang="ru-RU" sz="2800" b="1" kern="0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ДИФФЕРЕНЦИАЛЬНАЯ ДИАГНОСТИКА ГУС: </a:t>
            </a:r>
          </a:p>
          <a:p>
            <a:pPr algn="l">
              <a:spcBef>
                <a:spcPts val="0"/>
              </a:spcBef>
              <a:defRPr/>
            </a:pPr>
            <a:r>
              <a:rPr lang="ru-RU" sz="2800" b="1" kern="0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шаг 4 - Оценка абсолютного количества тромбоцитов и уровня креатинина.  Исключение ТТП.</a:t>
            </a:r>
            <a:endParaRPr lang="ru-RU" sz="2800" dirty="0">
              <a:solidFill>
                <a:srgbClr val="1F497D"/>
              </a:solidFill>
              <a:latin typeface="Calibri" panose="020F0502020204030204" pitchFamily="34" charset="0"/>
              <a:ea typeface="Arial Unicode MS" pitchFamily="34" charset="-128"/>
              <a:cs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41394" y="6483572"/>
            <a:ext cx="890982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0" cap="none" spc="0" normalizeH="0" baseline="0" noProof="0" dirty="0" err="1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</a:rPr>
              <a:t>Moake</a:t>
            </a:r>
            <a:r>
              <a: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</a:rPr>
              <a:t> J. Thrombotic </a:t>
            </a:r>
            <a:r>
              <a:rPr kumimoji="0" lang="en-US" sz="1400" b="0" i="1" u="none" strike="noStrike" kern="0" cap="none" spc="0" normalizeH="0" baseline="0" noProof="0" dirty="0" err="1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</a:rPr>
              <a:t>microangiopathies</a:t>
            </a:r>
            <a:r>
              <a: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</a:rPr>
              <a:t>: </a:t>
            </a:r>
            <a:r>
              <a:rPr kumimoji="0" lang="en-US" sz="1400" b="0" i="1" u="none" strike="noStrike" kern="0" cap="none" spc="0" normalizeH="0" baseline="0" noProof="0" dirty="0" err="1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</a:rPr>
              <a:t>multimers</a:t>
            </a:r>
            <a:r>
              <a: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</a:rPr>
              <a:t>, </a:t>
            </a:r>
            <a:r>
              <a:rPr kumimoji="0" lang="en-US" sz="1400" b="0" i="1" u="none" strike="noStrike" kern="0" cap="none" spc="0" normalizeH="0" baseline="0" noProof="0" dirty="0" err="1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</a:rPr>
              <a:t>metalloprotease</a:t>
            </a:r>
            <a:r>
              <a: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</a:rPr>
              <a:t>, and beyond. </a:t>
            </a:r>
            <a:r>
              <a:rPr kumimoji="0" lang="en-US" sz="1400" b="0" i="1" u="none" strike="noStrike" kern="0" cap="none" spc="0" normalizeH="0" baseline="0" noProof="0" dirty="0" err="1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</a:rPr>
              <a:t>Clin</a:t>
            </a:r>
            <a:r>
              <a: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</a:rPr>
              <a:t> </a:t>
            </a:r>
            <a:r>
              <a:rPr kumimoji="0" lang="en-US" sz="1400" b="0" i="1" u="none" strike="noStrike" kern="0" cap="none" spc="0" normalizeH="0" baseline="0" noProof="0" dirty="0" err="1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</a:rPr>
              <a:t>Transl</a:t>
            </a:r>
            <a:r>
              <a: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</a:rPr>
              <a:t> Sci. 2009;2(5):366-373. 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733" y="1480019"/>
            <a:ext cx="10260749" cy="3872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79864" y="5467910"/>
            <a:ext cx="113184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 Narrow" pitchFamily="34" charset="0"/>
              </a:rPr>
              <a:t>При дефиците активности </a:t>
            </a:r>
            <a:r>
              <a:rPr lang="en-US" sz="2000" dirty="0">
                <a:latin typeface="Arial Narrow" pitchFamily="34" charset="0"/>
              </a:rPr>
              <a:t>ADAMTS13 </a:t>
            </a:r>
            <a:r>
              <a:rPr lang="ru-RU" sz="2000" dirty="0">
                <a:latin typeface="Arial Narrow" pitchFamily="34" charset="0"/>
              </a:rPr>
              <a:t>(вследствие генетического дефекта фермента или его ингибирования АТ) на эндотелии и в циркуляции накапливаются сверхкрупные </a:t>
            </a:r>
            <a:r>
              <a:rPr lang="ru-RU" sz="2000" dirty="0" err="1">
                <a:latin typeface="Arial Narrow" pitchFamily="34" charset="0"/>
              </a:rPr>
              <a:t>мультимеры</a:t>
            </a:r>
            <a:r>
              <a:rPr lang="ru-RU" sz="2000" dirty="0">
                <a:latin typeface="Arial Narrow" pitchFamily="34" charset="0"/>
              </a:rPr>
              <a:t> фактора </a:t>
            </a:r>
            <a:r>
              <a:rPr lang="ru-RU" sz="2000" dirty="0" err="1">
                <a:latin typeface="Arial Narrow" pitchFamily="34" charset="0"/>
              </a:rPr>
              <a:t>Виллебранда</a:t>
            </a:r>
            <a:r>
              <a:rPr lang="ru-RU" sz="2000" dirty="0">
                <a:latin typeface="Arial Narrow" pitchFamily="34" charset="0"/>
              </a:rPr>
              <a:t> с </a:t>
            </a:r>
            <a:r>
              <a:rPr lang="ru-RU" sz="2000" dirty="0" err="1">
                <a:latin typeface="Arial Narrow" pitchFamily="34" charset="0"/>
              </a:rPr>
              <a:t>тромбоцитарными</a:t>
            </a:r>
            <a:r>
              <a:rPr lang="ru-RU" sz="2000" dirty="0">
                <a:latin typeface="Arial Narrow" pitchFamily="34" charset="0"/>
              </a:rPr>
              <a:t> агрегатами, что приводит к развитию системной ТМА</a:t>
            </a:r>
          </a:p>
          <a:p>
            <a:endParaRPr lang="ru-RU" sz="20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48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8" y="7"/>
            <a:ext cx="12191999" cy="13124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91378" tIns="45718" rIns="91378" bIns="4571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  <a:defRPr/>
            </a:pPr>
            <a:r>
              <a:rPr lang="ru-RU" sz="2800" b="1" kern="0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ДИФФЕРЕНЦИАЛЬНАЯ ДИАГНОСТИКА ГУС: </a:t>
            </a:r>
          </a:p>
          <a:p>
            <a:pPr algn="l">
              <a:spcBef>
                <a:spcPts val="0"/>
              </a:spcBef>
              <a:defRPr/>
            </a:pPr>
            <a:r>
              <a:rPr lang="ru-RU" sz="2800" b="1" kern="0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шаг 4 - Оценка абсолютного количества тромбоцитов и уровня креатинина. Исключение ТТП.</a:t>
            </a:r>
            <a:endParaRPr lang="ru-RU" sz="2800" dirty="0">
              <a:solidFill>
                <a:srgbClr val="1F497D"/>
              </a:solidFill>
              <a:latin typeface="Calibri" panose="020F0502020204030204" pitchFamily="34" charset="0"/>
              <a:ea typeface="Arial Unicode MS" pitchFamily="34" charset="-128"/>
              <a:cs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4303" y="1498980"/>
            <a:ext cx="1112340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spcAft>
                <a:spcPts val="0"/>
              </a:spcAft>
              <a:buFont typeface="Arial" pitchFamily="34" charset="0"/>
              <a:buChar char="•"/>
              <a:tabLst>
                <a:tab pos="2476500" algn="l"/>
              </a:tabLst>
            </a:pPr>
            <a:r>
              <a:rPr lang="ru-RU" sz="2800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Концентрация креатинина &gt;200 мкмоль/л не характерна для ТТП. Количество тромбоцитов крови &gt;30×10</a:t>
            </a:r>
            <a:r>
              <a:rPr lang="ru-RU" sz="2800" baseline="30000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9</a:t>
            </a:r>
            <a:r>
              <a:rPr lang="ru-RU" sz="2800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/л и концентрация креатинина &gt;200 мкмоль/л у пациента с ТМА практически исключает диагноз ТТП.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Для исключения ТТП всем пациентам с ТМА необходимо определение активности </a:t>
            </a:r>
            <a:r>
              <a:rPr lang="en-US" sz="2800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ADAMTS</a:t>
            </a:r>
            <a:r>
              <a:rPr lang="ru-RU" sz="2800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-13. Снижение ее до 10% и менее (норма 80-110%) является диагностическим маркером ТТП. При </a:t>
            </a:r>
            <a:r>
              <a:rPr lang="ru-RU" sz="2800" dirty="0" err="1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аГУС</a:t>
            </a:r>
            <a:r>
              <a:rPr lang="ru-RU" sz="2800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 и других ТМА активность ADAMTS-13 может быть снижена, однако ее показатель всегда превышает 10%.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b="1" dirty="0">
                <a:solidFill>
                  <a:srgbClr val="C00000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Исследование активности ADAMTS-13 должно выполняться до начала плазмотерапии </a:t>
            </a:r>
            <a:endParaRPr lang="ru-RU" sz="2800" b="1" dirty="0">
              <a:solidFill>
                <a:srgbClr val="C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7398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8" y="8"/>
            <a:ext cx="12191999" cy="810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91378" tIns="45718" rIns="91378" bIns="4571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  <a:defRPr/>
            </a:pPr>
            <a:r>
              <a:rPr lang="ru-RU" sz="2800" b="1" kern="0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Шаг 5 – Исключение аутоиммунного характера гемолитической анемии и SP-ГУС.</a:t>
            </a:r>
            <a:endParaRPr lang="ru-RU" sz="2800" dirty="0">
              <a:solidFill>
                <a:srgbClr val="1F497D"/>
              </a:solidFill>
              <a:latin typeface="Calibri" panose="020F0502020204030204" pitchFamily="34" charset="0"/>
              <a:ea typeface="Arial Unicode MS" pitchFamily="34" charset="-128"/>
              <a:cs typeface="Calibri" panose="020F050202020403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00306" y="3782303"/>
            <a:ext cx="10972801" cy="304833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0306" y="884822"/>
            <a:ext cx="10972801" cy="286457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732" y="4180754"/>
            <a:ext cx="2944820" cy="2579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51" y="1403780"/>
            <a:ext cx="4132288" cy="2242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398955" y="1034448"/>
            <a:ext cx="7720314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OpenSans-Bold"/>
              </a:rPr>
              <a:t>Прямой </a:t>
            </a:r>
            <a:r>
              <a:rPr lang="ru-RU" b="1" dirty="0" err="1">
                <a:solidFill>
                  <a:prstClr val="black"/>
                </a:solidFill>
                <a:latin typeface="OpenSans-Bold"/>
              </a:rPr>
              <a:t>антиглобулиновый</a:t>
            </a:r>
            <a:r>
              <a:rPr lang="ru-RU" b="1" dirty="0">
                <a:solidFill>
                  <a:prstClr val="black"/>
                </a:solidFill>
                <a:latin typeface="OpenSans-Bold"/>
              </a:rPr>
              <a:t> тест (прямая проба </a:t>
            </a:r>
            <a:r>
              <a:rPr lang="ru-RU" b="1" dirty="0" err="1">
                <a:solidFill>
                  <a:prstClr val="black"/>
                </a:solidFill>
                <a:latin typeface="OpenSans-Bold"/>
              </a:rPr>
              <a:t>Кумбса</a:t>
            </a:r>
            <a:r>
              <a:rPr lang="ru-RU" b="1" dirty="0">
                <a:solidFill>
                  <a:prstClr val="black"/>
                </a:solidFill>
                <a:latin typeface="OpenSans-Bold"/>
              </a:rPr>
              <a:t>)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908996" y="1403780"/>
            <a:ext cx="6564110" cy="230832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Arial Narrow" pitchFamily="34" charset="0"/>
              </a:rPr>
              <a:t>Применяется для выявления наличия на поверхности мембран эритроцитов эритроцит-связывающих антител (IgG) или компонентов системы комплемента (C3).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Arial Narrow" pitchFamily="34" charset="0"/>
              </a:rPr>
              <a:t>Эритроциты больного инкубируют с антителами к человеческим иммуноглобулинам IgG и С3. Если антитела класса IgG или С3 связываются с мембраной эритроцитов, происходит агглютинация эритроцитов—положительный результат.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>
                <a:solidFill>
                  <a:prstClr val="black"/>
                </a:solidFill>
                <a:latin typeface="Arial Narrow" pitchFamily="34" charset="0"/>
              </a:rPr>
              <a:t>Положительный результат свидетельствует о наличии </a:t>
            </a:r>
            <a:r>
              <a:rPr lang="ru-RU" sz="1600" dirty="0" err="1">
                <a:solidFill>
                  <a:prstClr val="black"/>
                </a:solidFill>
                <a:latin typeface="Arial Narrow" pitchFamily="34" charset="0"/>
              </a:rPr>
              <a:t>аутоантител</a:t>
            </a:r>
            <a:r>
              <a:rPr lang="ru-RU" sz="1600" dirty="0">
                <a:solidFill>
                  <a:prstClr val="black"/>
                </a:solidFill>
                <a:latin typeface="Arial Narrow" pitchFamily="34" charset="0"/>
              </a:rPr>
              <a:t> к эритроцитам. </a:t>
            </a:r>
            <a:endParaRPr lang="ru-RU" sz="1600" dirty="0">
              <a:latin typeface="Arial Narrow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98954" y="3882002"/>
            <a:ext cx="7801337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OpenSans-Bold"/>
              </a:rPr>
              <a:t>Непрямой </a:t>
            </a:r>
            <a:r>
              <a:rPr lang="ru-RU" b="1" dirty="0" err="1">
                <a:solidFill>
                  <a:prstClr val="black"/>
                </a:solidFill>
                <a:latin typeface="OpenSans-Bold"/>
              </a:rPr>
              <a:t>антиглобулиновый</a:t>
            </a:r>
            <a:r>
              <a:rPr lang="ru-RU" b="1" dirty="0">
                <a:solidFill>
                  <a:prstClr val="black"/>
                </a:solidFill>
                <a:latin typeface="OpenSans-Bold"/>
              </a:rPr>
              <a:t> тест (непрямая проба </a:t>
            </a:r>
            <a:r>
              <a:rPr lang="ru-RU" b="1" dirty="0" err="1">
                <a:solidFill>
                  <a:prstClr val="black"/>
                </a:solidFill>
                <a:latin typeface="OpenSans-Bold"/>
              </a:rPr>
              <a:t>Кумбса</a:t>
            </a:r>
            <a:r>
              <a:rPr lang="ru-RU" b="1" dirty="0">
                <a:solidFill>
                  <a:prstClr val="black"/>
                </a:solidFill>
                <a:latin typeface="OpenSans-Bold"/>
              </a:rPr>
              <a:t>)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908996" y="4311163"/>
            <a:ext cx="661527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600" dirty="0">
                <a:latin typeface="Arial Narrow" pitchFamily="34" charset="0"/>
              </a:rPr>
              <a:t>С помощью теста выявляют антитела класса IgG к эритроцитам в плазме крови пациента.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>
                <a:latin typeface="Arial Narrow" pitchFamily="34" charset="0"/>
              </a:rPr>
              <a:t>Проводят инкубацию плазмы крови пациента с эритроцитами реагента; затем добавляют сыворотку </a:t>
            </a:r>
            <a:r>
              <a:rPr lang="ru-RU" sz="1600" dirty="0" err="1">
                <a:latin typeface="Arial Narrow" pitchFamily="34" charset="0"/>
              </a:rPr>
              <a:t>Кумбса</a:t>
            </a:r>
            <a:r>
              <a:rPr lang="ru-RU" sz="1600" dirty="0">
                <a:latin typeface="Arial Narrow" pitchFamily="34" charset="0"/>
              </a:rPr>
              <a:t> (антитела к IgG человека, или человеческие анти-IgG).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>
                <a:latin typeface="Arial Narrow" pitchFamily="34" charset="0"/>
              </a:rPr>
              <a:t>Если происходит агглютинация, это означает, что присутствуют антител IgG (</a:t>
            </a:r>
            <a:r>
              <a:rPr lang="ru-RU" sz="1600" dirty="0" err="1">
                <a:latin typeface="Arial Narrow" pitchFamily="34" charset="0"/>
              </a:rPr>
              <a:t>аутоантитела</a:t>
            </a:r>
            <a:r>
              <a:rPr lang="ru-RU" sz="1600" dirty="0">
                <a:latin typeface="Arial Narrow" pitchFamily="34" charset="0"/>
              </a:rPr>
              <a:t> и </a:t>
            </a:r>
            <a:r>
              <a:rPr lang="ru-RU" sz="1600" dirty="0" err="1">
                <a:latin typeface="Arial Narrow" pitchFamily="34" charset="0"/>
              </a:rPr>
              <a:t>аллоантитела</a:t>
            </a:r>
            <a:r>
              <a:rPr lang="ru-RU" sz="1600" dirty="0">
                <a:latin typeface="Arial Narrow" pitchFamily="34" charset="0"/>
              </a:rPr>
              <a:t>) к эритроцитам. Этот тест также используют для определения специфичности аллогенного антитела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473042" y="6386885"/>
            <a:ext cx="454905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i="1" dirty="0">
                <a:solidFill>
                  <a:srgbClr val="0033CC"/>
                </a:solidFill>
              </a:rPr>
              <a:t>https://www.msdmanuals.com/ru/</a:t>
            </a:r>
            <a:r>
              <a:rPr lang="ru-RU" sz="1000" i="1" dirty="0">
                <a:solidFill>
                  <a:srgbClr val="0033CC"/>
                </a:solidFill>
              </a:rPr>
              <a:t>профессиональный/гематология-и-онкология/гемолитические-анемии/аутоиммунная-гемолитическая-анемия</a:t>
            </a:r>
          </a:p>
        </p:txBody>
      </p:sp>
    </p:spTree>
    <p:extLst>
      <p:ext uri="{BB962C8B-B14F-4D97-AF65-F5344CB8AC3E}">
        <p14:creationId xmlns:p14="http://schemas.microsoft.com/office/powerpoint/2010/main" val="106215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8" y="7"/>
            <a:ext cx="12191999" cy="13124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91378" tIns="45718" rIns="91378" bIns="4571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  <a:defRPr/>
            </a:pPr>
            <a:r>
              <a:rPr lang="ru-RU" sz="2800" b="1" kern="0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ДИФФЕРЕНЦИАЛЬНАЯ ДИАГНОСТИКА ГУС: </a:t>
            </a:r>
          </a:p>
          <a:p>
            <a:pPr algn="l">
              <a:spcBef>
                <a:spcPts val="0"/>
              </a:spcBef>
              <a:defRPr/>
            </a:pPr>
            <a:r>
              <a:rPr lang="ru-RU" sz="2800" b="1" kern="0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шаг 5 - Исключение аутоиммунного характера гемолитической анемии и  SP-ГУС. </a:t>
            </a:r>
            <a:endParaRPr lang="ru-RU" sz="2800" dirty="0">
              <a:solidFill>
                <a:srgbClr val="1F497D"/>
              </a:solidFill>
              <a:latin typeface="Calibri" panose="020F0502020204030204" pitchFamily="34" charset="0"/>
              <a:ea typeface="Arial Unicode MS" pitchFamily="34" charset="-128"/>
              <a:cs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97859" y="1322824"/>
            <a:ext cx="10596282" cy="5011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476500" algn="l"/>
              </a:tabLst>
            </a:pPr>
            <a:r>
              <a:rPr lang="ru-RU" sz="2400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У 90% детей, с ГУС, ассоциированным со </a:t>
            </a:r>
            <a:r>
              <a:rPr lang="en-US" sz="2400" i="1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Streptococcus pneumonia</a:t>
            </a:r>
            <a:r>
              <a:rPr lang="ru-RU" sz="2400" i="1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, </a:t>
            </a:r>
            <a:r>
              <a:rPr lang="ru-RU" sz="2400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 также определяется положительная прямая проба Кумбса, поэтому при получении положительного результата необходимо исключать не только аутоиммунную, но и инфекционную природу ТМА. </a:t>
            </a:r>
            <a:r>
              <a:rPr lang="en-US" sz="2400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SP</a:t>
            </a:r>
            <a:r>
              <a:rPr lang="ru-RU" sz="2400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-ГУС обычно развивается на 3–13-й день (чаще с 7-го по 9-й день) пневмококковой пневмонии (часто осложненной эмпиемой плевры или гидротораксом), реже на фоне менингита, синусита или среднего отита. Для подтверждения этиологии </a:t>
            </a:r>
            <a:r>
              <a:rPr lang="en-US" sz="2400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SP</a:t>
            </a:r>
            <a:r>
              <a:rPr lang="ru-RU" sz="2400" dirty="0">
                <a:latin typeface="Calibri" panose="020F0502020204030204" pitchFamily="34" charset="0"/>
                <a:ea typeface="Times New Roman"/>
                <a:cs typeface="Calibri" panose="020F0502020204030204" pitchFamily="34" charset="0"/>
              </a:rPr>
              <a:t>-ГУС необходимо бактериологическое и/или ПЦР исследование биологических сред (мокроты, мочи, ликвора и др.). </a:t>
            </a:r>
            <a:endParaRPr lang="ru-RU" sz="2400" dirty="0">
              <a:effectLst/>
              <a:latin typeface="Calibri" panose="020F0502020204030204" pitchFamily="34" charset="0"/>
              <a:ea typeface="Times New Roman"/>
              <a:cs typeface="Calibri" panose="020F050202020403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7A0EA4F-709D-4736-824B-8898DA71608A}"/>
              </a:ext>
            </a:extLst>
          </p:cNvPr>
          <p:cNvSpPr/>
          <p:nvPr/>
        </p:nvSpPr>
        <p:spPr>
          <a:xfrm>
            <a:off x="797859" y="6334773"/>
            <a:ext cx="10991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Байко С. В. Атипичный гемолитико-уремический синдром у детей: практические аспекты дифференциальной диагностики и лечение. Педиатрия им. Г.Н. Сперанского. 2021; 100(4): 64-73.</a:t>
            </a:r>
          </a:p>
        </p:txBody>
      </p:sp>
    </p:spTree>
    <p:extLst>
      <p:ext uri="{BB962C8B-B14F-4D97-AF65-F5344CB8AC3E}">
        <p14:creationId xmlns:p14="http://schemas.microsoft.com/office/powerpoint/2010/main" val="341980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8" y="8"/>
            <a:ext cx="12191999" cy="9574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91378" tIns="45718" rIns="91378" bIns="4571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  <a:defRPr/>
            </a:pPr>
            <a:r>
              <a:rPr lang="ru-RU" sz="2800" b="1" kern="0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ДИФФЕРЕНЦИАЛЬНАЯ ДИАГНОСТИКА ГУС: </a:t>
            </a:r>
          </a:p>
          <a:p>
            <a:pPr algn="l">
              <a:spcBef>
                <a:spcPts val="0"/>
              </a:spcBef>
              <a:defRPr/>
            </a:pPr>
            <a:r>
              <a:rPr lang="ru-RU" sz="2800" b="1" kern="0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шаг 6 - Исключение вторичной ТМА.</a:t>
            </a:r>
            <a:endParaRPr lang="ru-RU" sz="2800" dirty="0">
              <a:solidFill>
                <a:srgbClr val="1F497D"/>
              </a:solidFill>
              <a:latin typeface="Calibri" panose="020F0502020204030204" pitchFamily="34" charset="0"/>
              <a:ea typeface="Arial Unicode MS" pitchFamily="34" charset="-128"/>
              <a:cs typeface="Calibri" panose="020F050202020403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2400282"/>
              </p:ext>
            </p:extLst>
          </p:nvPr>
        </p:nvGraphicFramePr>
        <p:xfrm>
          <a:off x="1251082" y="1161442"/>
          <a:ext cx="9885003" cy="5414900"/>
        </p:xfrm>
        <a:graphic>
          <a:graphicData uri="http://schemas.openxmlformats.org/drawingml/2006/table">
            <a:tbl>
              <a:tblPr firstRow="1" firstCol="1" bandRow="1"/>
              <a:tblGrid>
                <a:gridCol w="2017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67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2995">
                <a:tc>
                  <a:txBody>
                    <a:bodyPr/>
                    <a:lstStyle>
                      <a:lvl1pPr marL="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83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697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0546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7394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4262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109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792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475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Категория </a:t>
                      </a:r>
                      <a:endParaRPr lang="ru-RU" sz="1900" b="1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83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697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0546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7394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4262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109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792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475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Варианты ТМА</a:t>
                      </a:r>
                      <a:endParaRPr lang="ru-RU" sz="1900" b="1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8240">
                <a:tc>
                  <a:txBody>
                    <a:bodyPr/>
                    <a:lstStyle>
                      <a:lvl1pPr marL="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83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697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0546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7394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4262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109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792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475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Первичная: наследственная</a:t>
                      </a:r>
                      <a:endParaRPr lang="ru-RU" sz="1900" b="1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83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697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0546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7394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4262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109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792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475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85750" indent="-2857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аГУС</a:t>
                      </a:r>
                      <a:r>
                        <a:rPr lang="ru-RU" sz="19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 с мутацией генов компонентов системы комплемента;</a:t>
                      </a:r>
                      <a:endParaRPr lang="ru-RU" sz="1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ТТП с мутацией гена </a:t>
                      </a:r>
                      <a:r>
                        <a:rPr lang="ru-RU" sz="1900" b="0" i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ADAMTS13;</a:t>
                      </a:r>
                      <a:endParaRPr lang="ru-RU" sz="1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b="0" i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DGKE</a:t>
                      </a:r>
                      <a:r>
                        <a:rPr lang="ru-RU" sz="19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-TMA с мутацией гена </a:t>
                      </a:r>
                      <a:r>
                        <a:rPr lang="ru-RU" sz="19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диацилглицеролкиназы</a:t>
                      </a:r>
                      <a:r>
                        <a:rPr lang="ru-RU" sz="19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-ɛ;</a:t>
                      </a:r>
                      <a:endParaRPr lang="ru-RU" sz="1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b="0" i="1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cblC</a:t>
                      </a:r>
                      <a:r>
                        <a:rPr lang="ru-RU" sz="19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-ТМА с генетически детерминированным дефицитом кобаламина С.</a:t>
                      </a:r>
                      <a:endParaRPr lang="ru-RU" sz="1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5988">
                <a:tc>
                  <a:txBody>
                    <a:bodyPr/>
                    <a:lstStyle>
                      <a:lvl1pPr marL="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83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697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0546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7394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4262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109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792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475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Первичная: приобретенная</a:t>
                      </a:r>
                      <a:endParaRPr lang="ru-RU" sz="1900" b="1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83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697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0546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7394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4262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109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792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475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85750" indent="-2857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аГУС</a:t>
                      </a:r>
                      <a:r>
                        <a:rPr lang="ru-RU" sz="19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 с антителами к фактору Н;</a:t>
                      </a:r>
                      <a:endParaRPr lang="ru-RU" sz="1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ТТП с антителами к </a:t>
                      </a:r>
                      <a:r>
                        <a:rPr lang="ru-RU" sz="1900" b="0" i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ADAMTS13</a:t>
                      </a:r>
                      <a:endParaRPr lang="ru-RU" sz="1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7360">
                <a:tc>
                  <a:txBody>
                    <a:bodyPr/>
                    <a:lstStyle>
                      <a:lvl1pPr marL="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83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697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0546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7394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4262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109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792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475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Вторичная: </a:t>
                      </a:r>
                      <a:endParaRPr lang="ru-RU" sz="1900" b="1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83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697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0546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7394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4262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109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792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475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85750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ассоциированная с беременностью;</a:t>
                      </a:r>
                      <a:r>
                        <a:rPr lang="ru-RU" sz="1900" baseline="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HELLP</a:t>
                      </a: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-синдром</a:t>
                      </a:r>
                      <a:r>
                        <a:rPr lang="ru-RU" sz="1900" baseline="300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;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на фоне злокачественной артериальной гипертензии;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1900" i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de novo</a:t>
                      </a: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 ТМА после пересадки солидных органов, красного костного мозга;</a:t>
                      </a:r>
                      <a:r>
                        <a:rPr lang="ru-RU" sz="1900" baseline="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 п</a:t>
                      </a: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ри приеме ряда лекарственных средств;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на фоне гломерулярных / аутоиммунных заболеваний;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ассоциированная со злокачественными опухолями.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8240">
                <a:tc>
                  <a:txBody>
                    <a:bodyPr/>
                    <a:lstStyle>
                      <a:lvl1pPr marL="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83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697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0546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7394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4262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109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792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475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ТМА, связанная с инфекцией</a:t>
                      </a:r>
                      <a:endParaRPr lang="ru-RU" sz="1900" b="1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83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697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0546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7394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4262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109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792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475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85750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STEC</a:t>
                      </a:r>
                      <a:r>
                        <a:rPr lang="ru-RU" sz="19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-ГУС, индуцированный шига токсином </a:t>
                      </a:r>
                      <a:r>
                        <a:rPr lang="ru-RU" sz="1900" b="0" i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Е. </a:t>
                      </a:r>
                      <a:r>
                        <a:rPr lang="ru-RU" sz="1900" b="0" i="1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coli</a:t>
                      </a:r>
                      <a:r>
                        <a:rPr lang="ru-RU" sz="19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;</a:t>
                      </a:r>
                      <a:endParaRPr lang="ru-RU" sz="1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SP</a:t>
                      </a:r>
                      <a:r>
                        <a:rPr lang="ru-RU" sz="1900" i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-</a:t>
                      </a: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ГУС</a:t>
                      </a:r>
                      <a:r>
                        <a:rPr lang="ru-RU" sz="1900" i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ассоциированный со</a:t>
                      </a:r>
                      <a:r>
                        <a:rPr lang="ru-RU" sz="1900" i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900" i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Streptococcus pneumonia</a:t>
                      </a: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;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i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ВИЧ</a:t>
                      </a: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-ассоциированная ТМА;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Другие инфекции 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2077">
                <a:tc>
                  <a:txBody>
                    <a:bodyPr/>
                    <a:lstStyle>
                      <a:lvl1pPr marL="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83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697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0546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7394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4262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109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792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475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Неуточненная</a:t>
                      </a:r>
                      <a:endParaRPr lang="ru-RU" sz="1900" b="1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83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697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0546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7394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4262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109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792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475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–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083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8" y="8"/>
            <a:ext cx="12191999" cy="95742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91378" tIns="45718" rIns="91378" bIns="4571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  <a:defRPr/>
            </a:pPr>
            <a:r>
              <a:rPr lang="ru-RU" sz="2800" b="1" kern="0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ДИФФЕРЕНЦИАЛЬНАЯ ДИАГНОСТИКА ГУС: </a:t>
            </a:r>
          </a:p>
          <a:p>
            <a:pPr algn="l">
              <a:spcBef>
                <a:spcPts val="0"/>
              </a:spcBef>
              <a:defRPr/>
            </a:pPr>
            <a:r>
              <a:rPr lang="ru-RU" sz="2800" b="1" kern="0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шаг 6 - Исключение </a:t>
            </a:r>
            <a:r>
              <a:rPr lang="ru-RU" sz="2800" b="1" kern="0" dirty="0" err="1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аГУС</a:t>
            </a:r>
            <a:endParaRPr lang="ru-RU" sz="2800" dirty="0">
              <a:solidFill>
                <a:srgbClr val="1F497D"/>
              </a:solidFill>
              <a:latin typeface="Calibri" panose="020F0502020204030204" pitchFamily="34" charset="0"/>
              <a:ea typeface="Arial Unicode MS" pitchFamily="34" charset="-128"/>
              <a:cs typeface="Calibri" panose="020F050202020403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606136"/>
              </p:ext>
            </p:extLst>
          </p:nvPr>
        </p:nvGraphicFramePr>
        <p:xfrm>
          <a:off x="1216754" y="1183212"/>
          <a:ext cx="10267675" cy="5414900"/>
        </p:xfrm>
        <a:graphic>
          <a:graphicData uri="http://schemas.openxmlformats.org/drawingml/2006/table">
            <a:tbl>
              <a:tblPr firstRow="1" firstCol="1" bandRow="1"/>
              <a:tblGrid>
                <a:gridCol w="20951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725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2995">
                <a:tc>
                  <a:txBody>
                    <a:bodyPr/>
                    <a:lstStyle>
                      <a:lvl1pPr marL="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83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697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0546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7394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4262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109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792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475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Категория </a:t>
                      </a:r>
                      <a:endParaRPr lang="ru-RU" sz="1900" b="1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83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697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0546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7394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4262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109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792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475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Варианты ТМА</a:t>
                      </a:r>
                      <a:endParaRPr lang="ru-RU" sz="1900" b="1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8240">
                <a:tc>
                  <a:txBody>
                    <a:bodyPr/>
                    <a:lstStyle>
                      <a:lvl1pPr marL="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83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697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0546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7394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4262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109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792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475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Первичная: наследственная</a:t>
                      </a:r>
                      <a:endParaRPr lang="ru-RU" sz="1900" b="1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83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697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0546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7394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4262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109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792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475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85750" indent="-2857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b="1" dirty="0" err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аГУС</a:t>
                      </a:r>
                      <a:r>
                        <a:rPr lang="ru-RU" sz="19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 с мутацией генов компонентов системы комплемента;</a:t>
                      </a:r>
                      <a:endParaRPr lang="ru-RU" sz="19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ТТП с мутацией гена </a:t>
                      </a:r>
                      <a:r>
                        <a:rPr lang="ru-RU" sz="1900" b="0" i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ADAMTS13;</a:t>
                      </a:r>
                      <a:endParaRPr lang="ru-RU" sz="1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b="1" i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DGKE</a:t>
                      </a:r>
                      <a:r>
                        <a:rPr lang="ru-RU" sz="19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-TMA с мутацией гена </a:t>
                      </a:r>
                      <a:r>
                        <a:rPr lang="ru-RU" sz="1900" b="1" dirty="0" err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диацилглицеролкиназы</a:t>
                      </a:r>
                      <a:r>
                        <a:rPr lang="ru-RU" sz="19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-ɛ;</a:t>
                      </a:r>
                      <a:endParaRPr lang="ru-RU" sz="19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b="1" i="1" dirty="0" err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cblC</a:t>
                      </a:r>
                      <a:r>
                        <a:rPr lang="ru-RU" sz="19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-ТМА с генетически детерминированным дефицитом кобаламина С.</a:t>
                      </a:r>
                      <a:endParaRPr lang="ru-RU" sz="19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5988">
                <a:tc>
                  <a:txBody>
                    <a:bodyPr/>
                    <a:lstStyle>
                      <a:lvl1pPr marL="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83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697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0546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7394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4262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109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792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475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Первичная: приобретенная</a:t>
                      </a:r>
                      <a:endParaRPr lang="ru-RU" sz="1900" b="1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83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697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0546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7394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4262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109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792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475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85750" indent="-2857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b="1" dirty="0" err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аГУС</a:t>
                      </a:r>
                      <a:r>
                        <a:rPr lang="ru-RU" sz="1900" b="1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 с антителами к фактору Н;</a:t>
                      </a:r>
                      <a:endParaRPr lang="ru-RU" sz="19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ТТП с антителами к </a:t>
                      </a:r>
                      <a:r>
                        <a:rPr lang="ru-RU" sz="1900" b="0" i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ADAMTS13</a:t>
                      </a:r>
                      <a:endParaRPr lang="ru-RU" sz="1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7360">
                <a:tc>
                  <a:txBody>
                    <a:bodyPr/>
                    <a:lstStyle>
                      <a:lvl1pPr marL="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83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697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0546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7394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4262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109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792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475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Вторичная: </a:t>
                      </a:r>
                      <a:endParaRPr lang="ru-RU" sz="1900" b="1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83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697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0546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7394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4262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109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792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475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85750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ассоциированная с беременностью;</a:t>
                      </a:r>
                      <a:r>
                        <a:rPr lang="ru-RU" sz="1900" baseline="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HELLP</a:t>
                      </a: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-синдром</a:t>
                      </a:r>
                      <a:r>
                        <a:rPr lang="ru-RU" sz="1900" baseline="300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;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на фоне злокачественной артериальной гипертензии;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1900" i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de novo</a:t>
                      </a: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 ТМА после пересадки солидных органов, красного костного мозга;</a:t>
                      </a:r>
                      <a:r>
                        <a:rPr lang="ru-RU" sz="1900" baseline="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 п</a:t>
                      </a: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ри приеме ряда лекарственных средств;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на фоне гломерулярных / аутоиммунных заболеваний;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ассоциированная со злокачественными опухолями.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8240">
                <a:tc>
                  <a:txBody>
                    <a:bodyPr/>
                    <a:lstStyle>
                      <a:lvl1pPr marL="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83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697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0546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7394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4262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109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792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475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ТМА, связанная с инфекцией</a:t>
                      </a:r>
                      <a:endParaRPr lang="ru-RU" sz="1900" b="1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83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697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0546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7394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4262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109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792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475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85750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STEC</a:t>
                      </a:r>
                      <a:r>
                        <a:rPr lang="ru-RU" sz="19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-ГУС, индуцированный шига токсином </a:t>
                      </a:r>
                      <a:r>
                        <a:rPr lang="ru-RU" sz="1900" b="0" i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Е. </a:t>
                      </a:r>
                      <a:r>
                        <a:rPr lang="ru-RU" sz="1900" b="0" i="1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coli</a:t>
                      </a:r>
                      <a:r>
                        <a:rPr lang="ru-RU" sz="19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;</a:t>
                      </a:r>
                      <a:endParaRPr lang="ru-RU" sz="1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SP</a:t>
                      </a:r>
                      <a:r>
                        <a:rPr lang="ru-RU" sz="1900" i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-</a:t>
                      </a: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ГУС</a:t>
                      </a:r>
                      <a:r>
                        <a:rPr lang="ru-RU" sz="1900" i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ассоциированный со</a:t>
                      </a:r>
                      <a:r>
                        <a:rPr lang="ru-RU" sz="1900" i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900" i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Streptococcus pneumonia</a:t>
                      </a: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;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i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ВИЧ</a:t>
                      </a: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-ассоциированная ТМА;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Другие инфекции 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2077">
                <a:tc>
                  <a:txBody>
                    <a:bodyPr/>
                    <a:lstStyle>
                      <a:lvl1pPr marL="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83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697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0546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7394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4262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109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792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475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Неуточненная</a:t>
                      </a:r>
                      <a:endParaRPr lang="ru-RU" sz="1900" b="1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683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3697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0546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7394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4262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109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197920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4751" algn="l" defTabSz="913697" rtl="0" eaLnBrk="1" latinLnBrk="0" hangingPunct="1">
                        <a:defRPr sz="19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–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7127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8" y="7"/>
            <a:ext cx="12191999" cy="952481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91378" tIns="45718" rIns="91378" bIns="4571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ДИАГНОСТИКА ГУС НА СОВРЕМЕННОМ ЭТАПЕ</a:t>
            </a:r>
            <a:endParaRPr kumimoji="0" lang="ru-RU" sz="2800" b="0" i="1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anose="020F0502020204030204" pitchFamily="34" charset="0"/>
              <a:ea typeface="Arial Unicode MS" pitchFamily="34" charset="-128"/>
              <a:cs typeface="Calibri" panose="020F050202020403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852725"/>
              </p:ext>
            </p:extLst>
          </p:nvPr>
        </p:nvGraphicFramePr>
        <p:xfrm>
          <a:off x="326571" y="1174283"/>
          <a:ext cx="11428681" cy="54551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7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35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376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1 этап</a:t>
                      </a:r>
                      <a:endParaRPr lang="ru-RU" sz="2800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2 этап</a:t>
                      </a:r>
                      <a:endParaRPr lang="ru-RU" sz="2800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3 этап</a:t>
                      </a:r>
                      <a:endParaRPr lang="ru-RU" sz="2800" dirty="0">
                        <a:latin typeface="Arial Narrow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36958">
                <a:tc>
                  <a:txBody>
                    <a:bodyPr/>
                    <a:lstStyle/>
                    <a:p>
                      <a:pPr marL="0" marR="0" lvl="0" indent="0" algn="l" defTabSz="914037" rtl="0" eaLnBrk="1" fontAlgn="auto" latinLnBrk="0" hangingPunct="1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Общий анализ крови</a:t>
                      </a:r>
                      <a:endParaRPr kumimoji="0" lang="en-US" altLang="en-US" sz="24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91403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400" u="none" strike="noStrike" kern="1200" cap="none" spc="0" normalizeH="0" baseline="0" noProof="0" dirty="0" err="1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Шизоциты</a:t>
                      </a:r>
                      <a:endParaRPr kumimoji="0" lang="ru-RU" altLang="en-US" sz="24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91403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400" u="none" strike="noStrike" kern="1200" cap="none" spc="0" normalizeH="0" baseline="0" noProof="0" dirty="0" err="1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Ретикулоциты</a:t>
                      </a:r>
                      <a:endParaRPr kumimoji="0" lang="ru-RU" altLang="en-US" sz="24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91403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Проба </a:t>
                      </a:r>
                      <a:r>
                        <a:rPr kumimoji="0" lang="ru-RU" altLang="en-US" sz="2400" u="none" strike="noStrike" kern="1200" cap="none" spc="0" normalizeH="0" baseline="0" noProof="0" dirty="0" err="1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Кумбса</a:t>
                      </a:r>
                      <a:r>
                        <a:rPr kumimoji="0" lang="ru-RU" altLang="en-US" sz="2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(прямая и непрямая)</a:t>
                      </a:r>
                    </a:p>
                    <a:p>
                      <a:pPr marL="0" marR="0" lvl="0" indent="0" algn="l" defTabSz="91403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Мочевина, креатинин,</a:t>
                      </a:r>
                    </a:p>
                    <a:p>
                      <a:pPr marL="0" marR="0" lvl="0" indent="0" algn="l" defTabSz="91403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ЛДГ, АЛТ</a:t>
                      </a:r>
                    </a:p>
                    <a:p>
                      <a:pPr marL="0" marR="0" lvl="0" indent="0" algn="l" defTabSz="91403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400" u="none" strike="noStrike" kern="1200" cap="none" spc="0" normalizeH="0" baseline="0" noProof="0" dirty="0" err="1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Коагулограмма</a:t>
                      </a:r>
                      <a:endParaRPr kumimoji="0" lang="ru-RU" altLang="en-US" sz="24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91403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ПЦР ДНК </a:t>
                      </a:r>
                      <a:r>
                        <a:rPr kumimoji="0" lang="en-US" altLang="en-US" sz="2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EHEC</a:t>
                      </a:r>
                    </a:p>
                    <a:p>
                      <a:pPr marL="0" marR="0" lvl="0" indent="0" algn="l" defTabSz="91403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kumimoji="0" lang="ru-RU" altLang="en-US" sz="24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037" rtl="0" eaLnBrk="1" fontAlgn="auto" latinLnBrk="0" hangingPunct="1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en-US" altLang="en-US" sz="2400" b="1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C3/C4 </a:t>
                      </a:r>
                      <a:r>
                        <a:rPr kumimoji="0" lang="ru-RU" altLang="en-US" sz="2400" b="1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комплемент</a:t>
                      </a:r>
                      <a:endParaRPr kumimoji="0" lang="en-US" altLang="en-US" sz="2400" b="1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91403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400" b="1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Активность </a:t>
                      </a:r>
                      <a:r>
                        <a:rPr kumimoji="0" lang="en-US" altLang="en-US" sz="2400" b="1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ADAMTS13</a:t>
                      </a:r>
                      <a:endParaRPr kumimoji="0" lang="ru-RU" altLang="en-US" sz="2400" b="1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91403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400" b="1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Антитела к С</a:t>
                      </a:r>
                      <a:r>
                        <a:rPr kumimoji="0" lang="en-US" altLang="en-US" sz="2400" b="1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FH</a:t>
                      </a:r>
                    </a:p>
                    <a:p>
                      <a:pPr marL="0" marR="0" lvl="0" indent="0" algn="l" defTabSz="91403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400" u="none" strike="noStrike" kern="1200" cap="none" spc="0" normalizeH="0" baseline="0" noProof="0" dirty="0" err="1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Гаптоглобин</a:t>
                      </a:r>
                      <a:endParaRPr kumimoji="0" lang="ru-RU" altLang="en-US" sz="24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91403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400" u="none" strike="noStrike" kern="1200" cap="none" spc="0" normalizeH="0" baseline="0" noProof="0" dirty="0" err="1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Гомоцистеин</a:t>
                      </a:r>
                      <a:endParaRPr kumimoji="0" lang="ru-RU" altLang="en-US" sz="24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91403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Фолиевая кислота</a:t>
                      </a:r>
                    </a:p>
                    <a:p>
                      <a:pPr marL="0" marR="0" lvl="0" indent="0" algn="l" defTabSz="91403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Витамин В12</a:t>
                      </a:r>
                    </a:p>
                    <a:p>
                      <a:pPr marL="0" marR="0" lvl="0" indent="0" algn="l" defTabSz="91403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Антитела к тромбоцитам</a:t>
                      </a:r>
                    </a:p>
                    <a:p>
                      <a:pPr marL="0" marR="0" lvl="0" indent="0" algn="l" defTabSz="91403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400" b="1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Скрининг на системные заболевания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037" rtl="0" eaLnBrk="1" fontAlgn="auto" latinLnBrk="0" hangingPunct="1">
                        <a:lnSpc>
                          <a:spcPct val="100000"/>
                        </a:lnSpc>
                        <a:spcBef>
                          <a:spcPts val="180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400" b="1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Нефробиопсия</a:t>
                      </a:r>
                      <a:endParaRPr kumimoji="0" lang="en-US" altLang="en-US" sz="2400" b="1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91403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Анти-</a:t>
                      </a:r>
                      <a:r>
                        <a:rPr kumimoji="0" lang="en-US" altLang="en-US" sz="2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ADAMTS13</a:t>
                      </a:r>
                      <a:r>
                        <a:rPr kumimoji="0" lang="ru-RU" altLang="en-US" sz="2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антитела</a:t>
                      </a:r>
                    </a:p>
                    <a:p>
                      <a:pPr marL="0" marR="0" lvl="0" indent="0" algn="l" defTabSz="91403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400" u="none" strike="noStrike" kern="1200" cap="none" spc="0" normalizeH="0" baseline="0" noProof="0" dirty="0" err="1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Миелограмма</a:t>
                      </a:r>
                      <a:endParaRPr kumimoji="0" lang="en-US" altLang="en-US" sz="2400" u="none" strike="noStrike" kern="1200" cap="none" spc="0" normalizeH="0" baseline="0" noProof="0" dirty="0">
                        <a:ln>
                          <a:noFill/>
                        </a:ln>
                        <a:effectLst/>
                        <a:uLnTx/>
                        <a:uFillTx/>
                      </a:endParaRPr>
                    </a:p>
                    <a:p>
                      <a:pPr marL="0" marR="0" lvl="0" indent="0" algn="l" defTabSz="91403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Тандемная масс-спектрометрия (</a:t>
                      </a:r>
                      <a:r>
                        <a:rPr kumimoji="0" lang="ru-RU" altLang="en-US" sz="2400" u="none" strike="noStrike" kern="1200" cap="none" spc="0" normalizeH="0" baseline="0" noProof="0" dirty="0" err="1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метилмалоновая</a:t>
                      </a:r>
                      <a:r>
                        <a:rPr kumimoji="0" lang="ru-RU" altLang="en-US" sz="2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кислота в моче)</a:t>
                      </a:r>
                    </a:p>
                    <a:p>
                      <a:pPr marL="0" marR="0" lvl="0" indent="0" algn="l" defTabSz="91403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Генетические дефекты в регуляции   комплемента: CFH, CFB,CFI, MCP, C3, THBD</a:t>
                      </a:r>
                    </a:p>
                    <a:p>
                      <a:pPr marL="0" marR="0" lvl="0" indent="0" algn="l" defTabSz="91403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Генетические дефекты в обеих аллелях гена ADAMTS13, DGKE</a:t>
                      </a:r>
                    </a:p>
                    <a:p>
                      <a:pPr marL="0" marR="0" lvl="0" indent="0" algn="l" defTabSz="91403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Генетические дефекты в генах MUT, MMAA, MMAB, MCEE </a:t>
                      </a:r>
                      <a:endParaRPr kumimoji="0" lang="ru-RU" altLang="en-US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99"/>
                        </a:solidFill>
                        <a:effectLst/>
                        <a:uLnTx/>
                        <a:uFillTx/>
                        <a:latin typeface="Arial Narrow" pitchFamily="34" charset="0"/>
                        <a:ea typeface="MS PGothic" pitchFamily="34" charset="-128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571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12192000" cy="584775"/>
          </a:xfrm>
          <a:prstGeom prst="rect">
            <a:avLst/>
          </a:prstGeom>
          <a:ln w="19050">
            <a:solidFill>
              <a:srgbClr val="C00000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ПОКАЗАНИЯ К НЕФРОБИОПСИИ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594181" y="1204993"/>
            <a:ext cx="9345962" cy="44480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C00000"/>
              </a:buClr>
              <a:buFont typeface="Arial Narrow" pitchFamily="34" charset="0"/>
              <a:buChar char="►"/>
            </a:pP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Отсутствие эффекта от проводимой терапии;</a:t>
            </a:r>
          </a:p>
          <a:p>
            <a:pPr marL="457200" indent="-457200">
              <a:lnSpc>
                <a:spcPct val="150000"/>
              </a:lnSpc>
              <a:buClr>
                <a:srgbClr val="C00000"/>
              </a:buClr>
              <a:buFont typeface="Arial Narrow" pitchFamily="34" charset="0"/>
              <a:buChar char="►"/>
            </a:pP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Отсутствие полного лабораторного симптомокомплекса ТМА;</a:t>
            </a:r>
          </a:p>
          <a:p>
            <a:pPr marL="457200" indent="-457200">
              <a:lnSpc>
                <a:spcPct val="150000"/>
              </a:lnSpc>
              <a:buClr>
                <a:srgbClr val="C00000"/>
              </a:buClr>
              <a:buFont typeface="Arial Narrow" pitchFamily="34" charset="0"/>
              <a:buChar char="►"/>
            </a:pP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Если ТМА разрешилась, но функция почек остается сниженной;</a:t>
            </a:r>
          </a:p>
          <a:p>
            <a:pPr marL="457200" indent="-457200">
              <a:lnSpc>
                <a:spcPct val="150000"/>
              </a:lnSpc>
              <a:buClr>
                <a:srgbClr val="C00000"/>
              </a:buClr>
              <a:buFont typeface="Arial Narrow" pitchFamily="34" charset="0"/>
              <a:buChar char="►"/>
            </a:pPr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При подозрении развития вторичных форм ТМА.</a:t>
            </a:r>
          </a:p>
        </p:txBody>
      </p:sp>
    </p:spTree>
    <p:extLst>
      <p:ext uri="{BB962C8B-B14F-4D97-AF65-F5344CB8AC3E}">
        <p14:creationId xmlns:p14="http://schemas.microsoft.com/office/powerpoint/2010/main" val="17517715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12192000" cy="523220"/>
          </a:xfrm>
          <a:prstGeom prst="rect">
            <a:avLst/>
          </a:prstGeom>
          <a:ln w="19050">
            <a:solidFill>
              <a:srgbClr val="C00000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ДИФФЕРЕНЦИАЛЬНАЯ ДИАГНОСТИКИ ТМА В НЕОНАТАЛЬНОМ ПЕРИОДЕ</a:t>
            </a: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52" y="750886"/>
            <a:ext cx="11598895" cy="5928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5327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12192000" cy="584775"/>
          </a:xfrm>
          <a:prstGeom prst="rect">
            <a:avLst/>
          </a:prstGeom>
          <a:ln w="19050">
            <a:solidFill>
              <a:srgbClr val="C00000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ГУС У ДЕТЕЙ В РЕСПУБЛИКЕ БЕЛАРУСЬ (2005-2021 гг.)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8072845B-330E-4F6C-9EFF-604660E6F00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54035017"/>
              </p:ext>
            </p:extLst>
          </p:nvPr>
        </p:nvGraphicFramePr>
        <p:xfrm>
          <a:off x="106218" y="817418"/>
          <a:ext cx="6294582" cy="5902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67225DD-C5CE-4255-B03D-A12BB9DEDF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344448"/>
            <a:ext cx="5577326" cy="471323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4DB88FA-8E92-4A98-B600-E77419313545}"/>
              </a:ext>
            </a:extLst>
          </p:cNvPr>
          <p:cNvSpPr txBox="1"/>
          <p:nvPr/>
        </p:nvSpPr>
        <p:spPr>
          <a:xfrm>
            <a:off x="1103586" y="2030165"/>
            <a:ext cx="10216056" cy="25545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FF0000"/>
                </a:solidFill>
              </a:rPr>
              <a:t>С 27.09.2021 по 29.10.2021 года </a:t>
            </a:r>
            <a:r>
              <a:rPr lang="ru-RU" sz="4000" dirty="0"/>
              <a:t>в Республике Беларусь зафиксировано </a:t>
            </a:r>
            <a:r>
              <a:rPr lang="ru-RU" sz="4000" b="1" dirty="0">
                <a:solidFill>
                  <a:srgbClr val="FF0000"/>
                </a:solidFill>
              </a:rPr>
              <a:t>35 случаев ГУС</a:t>
            </a:r>
            <a:r>
              <a:rPr lang="ru-RU" sz="4000" dirty="0"/>
              <a:t>. Это первая крупная вспышка ГУС в стране за все годы наблюдения </a:t>
            </a:r>
          </a:p>
        </p:txBody>
      </p:sp>
    </p:spTree>
    <p:extLst>
      <p:ext uri="{BB962C8B-B14F-4D97-AF65-F5344CB8AC3E}">
        <p14:creationId xmlns:p14="http://schemas.microsoft.com/office/powerpoint/2010/main" val="392360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886" y="0"/>
            <a:ext cx="12192000" cy="584775"/>
          </a:xfrm>
          <a:prstGeom prst="rect">
            <a:avLst/>
          </a:prstGeom>
          <a:ln w="19050">
            <a:solidFill>
              <a:srgbClr val="C00000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ДИФФЕРЕНЦИАЛЬНАЯ ДИАГНОСТИКИ ТМА</a:t>
            </a:r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00" y="705536"/>
            <a:ext cx="11530399" cy="5855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317315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8" y="7"/>
            <a:ext cx="12191999" cy="952481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91378" tIns="45718" rIns="91378" bIns="4571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 ПРОФИЛАКТИКА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STEC-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ГУС В ПРОДРОМАЛЬНОМ ПЕРИОДЕ (1)</a:t>
            </a:r>
            <a:endParaRPr kumimoji="0" lang="ru-RU" sz="2800" b="0" i="1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anose="020F0502020204030204" pitchFamily="34" charset="0"/>
              <a:ea typeface="Arial Unicode MS" pitchFamily="34" charset="-128"/>
              <a:cs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57561" y="1103971"/>
            <a:ext cx="4315523" cy="523220"/>
          </a:xfrm>
          <a:prstGeom prst="rect">
            <a:avLst/>
          </a:prstGeom>
          <a:noFill/>
        </p:spPr>
        <p:txBody>
          <a:bodyPr wrap="square" lIns="91410" tIns="45718" rIns="91410" bIns="45718" rtlCol="0">
            <a:spAutoFit/>
          </a:bodyPr>
          <a:lstStyle/>
          <a:p>
            <a:pPr marL="0" marR="0" lvl="0" indent="0" algn="l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Влияние на перистальтику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7561" y="1694996"/>
            <a:ext cx="10972800" cy="1015663"/>
          </a:xfrm>
          <a:prstGeom prst="rect">
            <a:avLst/>
          </a:prstGeom>
          <a:noFill/>
        </p:spPr>
        <p:txBody>
          <a:bodyPr wrap="square" lIns="91410" tIns="45718" rIns="91410" bIns="45718" rtlCol="0">
            <a:spAutoFit/>
          </a:bodyPr>
          <a:lstStyle/>
          <a:p>
            <a:pPr marL="0" marR="0" lvl="0" indent="0" algn="l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У детей, использование препаратов, снижающих моторику, в первые 3 дня болезни было связано с более длительным периодом кровавой диареи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и повышением риска развития ГУС (ОШ=2,9, ДИ 95%, 1,2–7,5)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15161" y="2466223"/>
            <a:ext cx="7315200" cy="52321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lIns="91410" tIns="45718" rIns="91410" bIns="45718" rtlCol="0">
            <a:spAutoFit/>
          </a:bodyPr>
          <a:lstStyle/>
          <a:p>
            <a:pPr marL="0" marR="0" lvl="0" indent="0" algn="l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Bell BP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et al. Predictors of hemolytic uremic syndrome in children during a large outbreak of Escherichia coli O157:H7 infections. Pediatrics. 1997; 100(1):E12</a:t>
            </a:r>
            <a:endParaRPr kumimoji="0" lang="ru-RU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895405" y="3077736"/>
            <a:ext cx="1037063" cy="267629"/>
          </a:xfrm>
          <a:prstGeom prst="downArrow">
            <a:avLst/>
          </a:prstGeom>
          <a:solidFill>
            <a:srgbClr val="3399FF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10" tIns="45718" rIns="91410" bIns="45718" spcCol="0" rtlCol="0" anchor="ctr"/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62371" y="3383305"/>
            <a:ext cx="5503127" cy="46166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lIns="91410" tIns="45718" rIns="91410" bIns="45718" rtlCol="0">
            <a:spAutoFit/>
          </a:bodyPr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ИЗБЕГАТЬ ЛОПЕРАМИДА, ОПИОИДОВ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7659" y="3999571"/>
            <a:ext cx="5821998" cy="523216"/>
          </a:xfrm>
          <a:prstGeom prst="rect">
            <a:avLst/>
          </a:prstGeom>
          <a:noFill/>
        </p:spPr>
        <p:txBody>
          <a:bodyPr wrap="square" lIns="91410" tIns="45718" rIns="91410" bIns="45718" rtlCol="0">
            <a:spAutoFit/>
          </a:bodyPr>
          <a:lstStyle/>
          <a:p>
            <a:pPr marL="0" marR="0" lvl="0" indent="0" algn="l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Влияние на перфузию клубочков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9961" y="4540507"/>
            <a:ext cx="10972800" cy="707887"/>
          </a:xfrm>
          <a:prstGeom prst="rect">
            <a:avLst/>
          </a:prstGeom>
          <a:noFill/>
        </p:spPr>
        <p:txBody>
          <a:bodyPr wrap="square" lIns="91410" tIns="45718" rIns="91410" bIns="45718" rtlCol="0">
            <a:spAutoFit/>
          </a:bodyPr>
          <a:lstStyle/>
          <a:p>
            <a:pPr marL="0" marR="0" lvl="0" indent="0" algn="l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Поддержание перфузии клубочков жизненно важны и поэтому следует избегать приема лекарств, которые влияют на кровоток в клубочках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15161" y="5248375"/>
            <a:ext cx="7315200" cy="52321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lIns="91410" tIns="45718" rIns="91410" bIns="45718" rtlCol="0">
            <a:spAutoFit/>
          </a:bodyPr>
          <a:lstStyle/>
          <a:p>
            <a:pPr marL="0" marR="0" lvl="0" indent="0" algn="l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Walsh PR, Johnson S. Treatment and management of children with haemolytic uraemic syndrome. Arch Dis Child. 2018;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103(3):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 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285-291</a:t>
            </a:r>
            <a:endParaRPr kumimoji="0" lang="ru-RU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5155609" y="5850676"/>
            <a:ext cx="1037063" cy="267629"/>
          </a:xfrm>
          <a:prstGeom prst="downArrow">
            <a:avLst/>
          </a:prstGeom>
          <a:solidFill>
            <a:srgbClr val="3399FF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10" tIns="45718" rIns="91410" bIns="45718" spcCol="0" rtlCol="0" anchor="ctr"/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80577" y="6132442"/>
            <a:ext cx="2587083" cy="46166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lIns="91410" tIns="45718" rIns="91410" bIns="45718" rtlCol="0">
            <a:spAutoFit/>
          </a:bodyPr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ИЗБЕГАТЬ НПВС</a:t>
            </a:r>
          </a:p>
        </p:txBody>
      </p:sp>
    </p:spTree>
    <p:extLst>
      <p:ext uri="{BB962C8B-B14F-4D97-AF65-F5344CB8AC3E}">
        <p14:creationId xmlns:p14="http://schemas.microsoft.com/office/powerpoint/2010/main" val="3366953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8" y="7"/>
            <a:ext cx="12191999" cy="952481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91378" tIns="45718" rIns="91378" bIns="4571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 ПРОФИЛАКТИКА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STEC-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ГУС В ПРОДРОМАЛЬНОМ ПЕРИОДЕ (2)</a:t>
            </a:r>
            <a:endParaRPr kumimoji="0" lang="ru-RU" sz="2800" b="0" i="1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anose="020F0502020204030204" pitchFamily="34" charset="0"/>
              <a:ea typeface="Arial Unicode MS" pitchFamily="34" charset="-128"/>
              <a:cs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6409" y="1016531"/>
            <a:ext cx="4315523" cy="523220"/>
          </a:xfrm>
          <a:prstGeom prst="rect">
            <a:avLst/>
          </a:prstGeom>
          <a:noFill/>
        </p:spPr>
        <p:txBody>
          <a:bodyPr wrap="square" lIns="91410" tIns="45718" rIns="91410" bIns="45718" rtlCol="0">
            <a:spAutoFit/>
          </a:bodyPr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АБ и ГУС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32724" y="1651263"/>
            <a:ext cx="4630697" cy="440120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 lIns="91378" tIns="45718" rIns="91378" bIns="45718">
            <a:spAutoFit/>
          </a:bodyPr>
          <a:lstStyle/>
          <a:p>
            <a:pPr marL="0" marR="0" lvl="0" indent="0" algn="l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Роль антибиотиков в развитии STEC-ГУС остается неясной:</a:t>
            </a:r>
          </a:p>
          <a:p>
            <a:pPr marL="0" marR="0" lvl="0" indent="0" algn="l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А) Предполагается, что после применения АБ происходит ухудшение заболевания вследствие высвобождения шига-токсинов из разрушенных бактериальных клеток, либо изменение микрофлоры кишечника, что позволяет шига-токсину свободно прикрепляться к стенке кишечника. </a:t>
            </a:r>
          </a:p>
          <a:p>
            <a:pPr marL="0" marR="0" lvl="0" indent="0" algn="l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В) Противоположная гипотеза состоит в том, что более раннее разрушение кишечной палочки приводит к снижению экспрессии шига-токсина и, как следствие, к снижению тяжести STEC-ГУС. </a:t>
            </a:r>
          </a:p>
        </p:txBody>
      </p:sp>
      <p:pic>
        <p:nvPicPr>
          <p:cNvPr id="12" name="Picture 1">
            <a:extLst>
              <a:ext uri="{FF2B5EF4-FFF2-40B4-BE49-F238E27FC236}">
                <a16:creationId xmlns:a16="http://schemas.microsoft.com/office/drawing/2014/main" id="{9488EB9F-BF32-4B13-80EE-862440BC0D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45" y="1016531"/>
            <a:ext cx="4922169" cy="1306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DFF0EFC1-E127-4D7B-B2FD-F66E63DA79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8387" y="2241441"/>
            <a:ext cx="2260889" cy="163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3">
            <a:extLst>
              <a:ext uri="{FF2B5EF4-FFF2-40B4-BE49-F238E27FC236}">
                <a16:creationId xmlns:a16="http://schemas.microsoft.com/office/drawing/2014/main" id="{B1DC0537-1307-401F-9642-8B8F3EBD9B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661" y="2498131"/>
            <a:ext cx="4394170" cy="16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4">
            <a:extLst>
              <a:ext uri="{FF2B5EF4-FFF2-40B4-BE49-F238E27FC236}">
                <a16:creationId xmlns:a16="http://schemas.microsoft.com/office/drawing/2014/main" id="{62188765-D7DC-4DFE-9339-0BA20539EE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661" y="4177746"/>
            <a:ext cx="4651666" cy="2573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Стрелка вправо 3">
            <a:extLst>
              <a:ext uri="{FF2B5EF4-FFF2-40B4-BE49-F238E27FC236}">
                <a16:creationId xmlns:a16="http://schemas.microsoft.com/office/drawing/2014/main" id="{CEAB1BB1-5917-4D8F-8B0D-4713E94803F6}"/>
              </a:ext>
            </a:extLst>
          </p:cNvPr>
          <p:cNvSpPr/>
          <p:nvPr/>
        </p:nvSpPr>
        <p:spPr>
          <a:xfrm>
            <a:off x="6096000" y="5464492"/>
            <a:ext cx="367987" cy="325953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18" rIns="91410" bIns="45718" spcCol="0" rtlCol="0" anchor="ctr"/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3F73230-2489-43BB-9993-15BDBA12B48B}"/>
              </a:ext>
            </a:extLst>
          </p:cNvPr>
          <p:cNvSpPr txBox="1"/>
          <p:nvPr/>
        </p:nvSpPr>
        <p:spPr>
          <a:xfrm>
            <a:off x="2548072" y="6289573"/>
            <a:ext cx="3841581" cy="46166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lIns="91410" tIns="45718" rIns="91410" bIns="45718" rtlCol="0">
            <a:spAutoFit/>
          </a:bodyPr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Narrow" pitchFamily="34" charset="0"/>
                <a:ea typeface="+mn-ea"/>
                <a:cs typeface="+mn-cs"/>
              </a:rPr>
              <a:t>ИЗБЕГАТЬ НАЗНАЧЕНИЯ АБ</a:t>
            </a:r>
          </a:p>
        </p:txBody>
      </p:sp>
    </p:spTree>
    <p:extLst>
      <p:ext uri="{BB962C8B-B14F-4D97-AF65-F5344CB8AC3E}">
        <p14:creationId xmlns:p14="http://schemas.microsoft.com/office/powerpoint/2010/main" val="330687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"/>
          <p:cNvSpPr txBox="1">
            <a:spLocks/>
          </p:cNvSpPr>
          <p:nvPr/>
        </p:nvSpPr>
        <p:spPr>
          <a:xfrm>
            <a:off x="8" y="7"/>
            <a:ext cx="12191999" cy="952481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91378" tIns="45718" rIns="91378" bIns="4571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 ПРОФИЛАКТИКА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STEC-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ГУС В ПРОДРОМАЛЬНОМ ПЕРИОДЕ (3)</a:t>
            </a:r>
            <a:endParaRPr kumimoji="0" lang="ru-RU" sz="2800" b="0" i="1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anose="020F0502020204030204" pitchFamily="34" charset="0"/>
              <a:ea typeface="Arial Unicode MS" pitchFamily="34" charset="-128"/>
              <a:cs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8552" y="1149742"/>
            <a:ext cx="4950877" cy="523216"/>
          </a:xfrm>
          <a:prstGeom prst="rect">
            <a:avLst/>
          </a:prstGeom>
          <a:noFill/>
        </p:spPr>
        <p:txBody>
          <a:bodyPr wrap="square" lIns="91410" tIns="45718" rIns="91410" bIns="45718" rtlCol="0">
            <a:spAutoFit/>
          </a:bodyPr>
          <a:lstStyle/>
          <a:p>
            <a:pPr marL="0" marR="0" lvl="0" indent="0" algn="l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sng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Влияние на водный баланс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241072" y="2480549"/>
            <a:ext cx="6096000" cy="461665"/>
          </a:xfrm>
          <a:prstGeom prst="rect">
            <a:avLst/>
          </a:prstGeom>
          <a:ln>
            <a:solidFill>
              <a:srgbClr val="3399FF"/>
            </a:solidFill>
          </a:ln>
        </p:spPr>
        <p:txBody>
          <a:bodyPr lIns="91410" tIns="45718" rIns="91410" bIns="45718">
            <a:spAutoFit/>
          </a:bodyPr>
          <a:lstStyle/>
          <a:p>
            <a:pPr marL="0" marR="0" lvl="0" indent="0" algn="l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Relative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nephroprotection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during Escherichia coli O157:H7 infections: association with intravenous volume expansion, J. A.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Ake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et al., 2005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46409" y="1764584"/>
            <a:ext cx="11430003" cy="707887"/>
          </a:xfrm>
          <a:prstGeom prst="rect">
            <a:avLst/>
          </a:prstGeom>
        </p:spPr>
        <p:txBody>
          <a:bodyPr wrap="square" lIns="91410" tIns="45718" rIns="91410" bIns="45718">
            <a:spAutoFit/>
          </a:bodyPr>
          <a:lstStyle/>
          <a:p>
            <a:pPr marL="285544" marR="0" lvl="0" indent="-285544" algn="l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Активная инфузионная терапия изотоническим раствором хлорида натрия STEC может в ряде случаев предотвращать развитие </a:t>
            </a: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олигоанурической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ОПП, но не сам ГУС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371171" y="4991353"/>
            <a:ext cx="6096000" cy="646331"/>
          </a:xfrm>
          <a:prstGeom prst="rect">
            <a:avLst/>
          </a:prstGeom>
          <a:ln>
            <a:solidFill>
              <a:srgbClr val="3399FF"/>
            </a:solidFill>
          </a:ln>
        </p:spPr>
        <p:txBody>
          <a:bodyPr lIns="91410" tIns="45718" rIns="91410" bIns="45718">
            <a:spAutoFit/>
          </a:bodyPr>
          <a:lstStyle/>
          <a:p>
            <a:pPr marL="0" marR="0" lvl="0" indent="0" algn="l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Associations between hydration status, intravenous fluid administration, and outcomes of patients infected with Shiga toxin-producing Escherichia coli: a systematic review and meta-analysis, S. </a:t>
            </a:r>
            <a:r>
              <a:rPr kumimoji="0" lang="en-US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Grisaru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et al., 2017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6408" y="3052360"/>
            <a:ext cx="11351943" cy="1938992"/>
          </a:xfrm>
          <a:prstGeom prst="rect">
            <a:avLst/>
          </a:prstGeom>
        </p:spPr>
        <p:txBody>
          <a:bodyPr wrap="square" lIns="91410" tIns="45718" rIns="91410" bIns="45718">
            <a:spAutoFit/>
          </a:bodyPr>
          <a:lstStyle/>
          <a:p>
            <a:pPr marL="285544" marR="0" lvl="0" indent="-285544" algn="l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v"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Но сновании мета-анализа было показано, что внутривенное введение жидкости вплоть до дня диагностики ГУС было связано со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снижением риска потребности в заместительной почечной терапии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(ОШ=0,26, ДИ 95%, 0,11–0,60) и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риска неврологических осложнений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(ОШ=0,26, ДИ 95% 0,07–0,91), а наличие дегидратации ассоциировалось с увеличением риска смерти (ОШ=5,13, ДИ 95% 1,50–17,57) . Активная инфузионная терапия является первой эффективной индивидуальной мерой для предотвращения тяжелого STEC-ГУС и улучшения прогноза.</a:t>
            </a:r>
          </a:p>
        </p:txBody>
      </p:sp>
      <p:sp>
        <p:nvSpPr>
          <p:cNvPr id="21" name="Стрелка вниз 20"/>
          <p:cNvSpPr/>
          <p:nvPr/>
        </p:nvSpPr>
        <p:spPr>
          <a:xfrm>
            <a:off x="5018998" y="5820936"/>
            <a:ext cx="1037063" cy="267629"/>
          </a:xfrm>
          <a:prstGeom prst="downArrow">
            <a:avLst/>
          </a:prstGeom>
          <a:solidFill>
            <a:srgbClr val="3399FF"/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10" tIns="45718" rIns="91410" bIns="45718" spcCol="0" rtlCol="0" anchor="ctr"/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487669" y="6135436"/>
            <a:ext cx="6099719" cy="46166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lIns="91410" tIns="45718" rIns="91410" bIns="45718" rtlCol="0">
            <a:spAutoFit/>
          </a:bodyPr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ИЗБЕГАТЬ НАРУШЕНИЙ ВОДНОГО БАЛАНСА</a:t>
            </a:r>
          </a:p>
        </p:txBody>
      </p:sp>
    </p:spTree>
    <p:extLst>
      <p:ext uri="{BB962C8B-B14F-4D97-AF65-F5344CB8AC3E}">
        <p14:creationId xmlns:p14="http://schemas.microsoft.com/office/powerpoint/2010/main" val="3389482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1295467" y="1544156"/>
            <a:ext cx="10081120" cy="1286407"/>
            <a:chOff x="371872" y="3118257"/>
            <a:chExt cx="7248127" cy="964805"/>
          </a:xfrm>
        </p:grpSpPr>
        <p:sp>
          <p:nvSpPr>
            <p:cNvPr id="17" name="Полилиния 16"/>
            <p:cNvSpPr/>
            <p:nvPr/>
          </p:nvSpPr>
          <p:spPr>
            <a:xfrm>
              <a:off x="371872" y="3118258"/>
              <a:ext cx="720080" cy="964804"/>
            </a:xfrm>
            <a:custGeom>
              <a:avLst/>
              <a:gdLst>
                <a:gd name="connsiteX0" fmla="*/ 0 w 1484312"/>
                <a:gd name="connsiteY0" fmla="*/ 0 h 1039018"/>
                <a:gd name="connsiteX1" fmla="*/ 964803 w 1484312"/>
                <a:gd name="connsiteY1" fmla="*/ 0 h 1039018"/>
                <a:gd name="connsiteX2" fmla="*/ 1484312 w 1484312"/>
                <a:gd name="connsiteY2" fmla="*/ 519509 h 1039018"/>
                <a:gd name="connsiteX3" fmla="*/ 964803 w 1484312"/>
                <a:gd name="connsiteY3" fmla="*/ 1039018 h 1039018"/>
                <a:gd name="connsiteX4" fmla="*/ 0 w 1484312"/>
                <a:gd name="connsiteY4" fmla="*/ 1039018 h 1039018"/>
                <a:gd name="connsiteX5" fmla="*/ 519509 w 1484312"/>
                <a:gd name="connsiteY5" fmla="*/ 519509 h 1039018"/>
                <a:gd name="connsiteX6" fmla="*/ 0 w 1484312"/>
                <a:gd name="connsiteY6" fmla="*/ 0 h 103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4312" h="1039018">
                  <a:moveTo>
                    <a:pt x="1484312" y="0"/>
                  </a:moveTo>
                  <a:lnTo>
                    <a:pt x="1484312" y="675362"/>
                  </a:lnTo>
                  <a:lnTo>
                    <a:pt x="742156" y="1039018"/>
                  </a:lnTo>
                  <a:lnTo>
                    <a:pt x="0" y="675362"/>
                  </a:lnTo>
                  <a:lnTo>
                    <a:pt x="0" y="0"/>
                  </a:lnTo>
                  <a:lnTo>
                    <a:pt x="742156" y="363656"/>
                  </a:lnTo>
                  <a:lnTo>
                    <a:pt x="1484312" y="0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511" tIns="536019" rIns="16511" bIns="536020" numCol="1" spcCol="1270" anchor="ctr" anchorCtr="0">
              <a:noAutofit/>
            </a:bodyPr>
            <a:lstStyle/>
            <a:p>
              <a:pPr marL="0" marR="0" lvl="0" indent="0" algn="ctr" defTabSz="1540431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35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1427490" y="3118257"/>
              <a:ext cx="6192509" cy="735039"/>
            </a:xfrm>
            <a:custGeom>
              <a:avLst/>
              <a:gdLst>
                <a:gd name="connsiteX0" fmla="*/ 160804 w 964803"/>
                <a:gd name="connsiteY0" fmla="*/ 0 h 5056981"/>
                <a:gd name="connsiteX1" fmla="*/ 803999 w 964803"/>
                <a:gd name="connsiteY1" fmla="*/ 0 h 5056981"/>
                <a:gd name="connsiteX2" fmla="*/ 964803 w 964803"/>
                <a:gd name="connsiteY2" fmla="*/ 160804 h 5056981"/>
                <a:gd name="connsiteX3" fmla="*/ 964803 w 964803"/>
                <a:gd name="connsiteY3" fmla="*/ 5056981 h 5056981"/>
                <a:gd name="connsiteX4" fmla="*/ 964803 w 964803"/>
                <a:gd name="connsiteY4" fmla="*/ 5056981 h 5056981"/>
                <a:gd name="connsiteX5" fmla="*/ 0 w 964803"/>
                <a:gd name="connsiteY5" fmla="*/ 5056981 h 5056981"/>
                <a:gd name="connsiteX6" fmla="*/ 0 w 964803"/>
                <a:gd name="connsiteY6" fmla="*/ 5056981 h 5056981"/>
                <a:gd name="connsiteX7" fmla="*/ 0 w 964803"/>
                <a:gd name="connsiteY7" fmla="*/ 160804 h 5056981"/>
                <a:gd name="connsiteX8" fmla="*/ 160804 w 964803"/>
                <a:gd name="connsiteY8" fmla="*/ 0 h 5056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4803" h="5056981">
                  <a:moveTo>
                    <a:pt x="964803" y="842850"/>
                  </a:moveTo>
                  <a:lnTo>
                    <a:pt x="964803" y="4214131"/>
                  </a:lnTo>
                  <a:cubicBezTo>
                    <a:pt x="964803" y="4679625"/>
                    <a:pt x="951068" y="5056978"/>
                    <a:pt x="934124" y="5056978"/>
                  </a:cubicBezTo>
                  <a:lnTo>
                    <a:pt x="0" y="5056978"/>
                  </a:lnTo>
                  <a:lnTo>
                    <a:pt x="0" y="5056978"/>
                  </a:lnTo>
                  <a:lnTo>
                    <a:pt x="0" y="3"/>
                  </a:lnTo>
                  <a:lnTo>
                    <a:pt x="0" y="3"/>
                  </a:lnTo>
                  <a:lnTo>
                    <a:pt x="934124" y="3"/>
                  </a:lnTo>
                  <a:cubicBezTo>
                    <a:pt x="951068" y="3"/>
                    <a:pt x="964803" y="377356"/>
                    <a:pt x="964803" y="842850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6248" tIns="65513" rIns="65513" bIns="65514" numCol="1" spcCol="1270" anchor="t" anchorCtr="0">
              <a:noAutofit/>
            </a:bodyPr>
            <a:lstStyle/>
            <a:p>
              <a:pPr marL="380878" marR="0" lvl="1" indent="-380878" algn="l" defTabSz="171817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Char char="••"/>
                <a:tabLst/>
                <a:defRPr/>
              </a:pPr>
              <a:endParaRPr kumimoji="0" lang="ru-RU" sz="3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  <a:p>
              <a:pPr marL="0" marR="0" lvl="1" indent="0" algn="l" defTabSz="1718178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39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795708" y="1533673"/>
            <a:ext cx="8673629" cy="861775"/>
          </a:xfrm>
          <a:prstGeom prst="rect">
            <a:avLst/>
          </a:prstGeom>
          <a:noFill/>
        </p:spPr>
        <p:txBody>
          <a:bodyPr wrap="square" lIns="121885" tIns="60942" rIns="121885" bIns="60942" rtlCol="0">
            <a:spAutoFit/>
          </a:bodyPr>
          <a:lstStyle/>
          <a:p>
            <a:pPr marL="0" marR="0" lvl="0" indent="0" algn="l" defTabSz="12188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Адекватная инфузионная терапия в соответствие с водным балансом пациента: избегать </a:t>
            </a:r>
            <a:r>
              <a:rPr kumimoji="0" lang="ru-RU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гипер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- и дегидратации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83499" y="2871161"/>
            <a:ext cx="10081120" cy="3077745"/>
          </a:xfrm>
          <a:prstGeom prst="rect">
            <a:avLst/>
          </a:prstGeom>
          <a:noFill/>
        </p:spPr>
        <p:txBody>
          <a:bodyPr wrap="square" lIns="121885" tIns="60942" rIns="121885" bIns="60942" rtlCol="0">
            <a:spAutoFit/>
          </a:bodyPr>
          <a:lstStyle/>
          <a:p>
            <a:pPr marL="457047" marR="0" lvl="0" indent="-457047" algn="l" defTabSz="12188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Регулярная клиническая оценка пациента (тургор тканей, наличие периферических отеков, артериальное давление, размеры печени и селезенки, аускультация легких и сердца и др.);</a:t>
            </a:r>
          </a:p>
          <a:p>
            <a:pPr marL="457047" marR="0" lvl="0" indent="-457047" algn="l" defTabSz="12188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Контроль массы тела ребенка минимум 1 раз в день;</a:t>
            </a:r>
          </a:p>
          <a:p>
            <a:pPr marL="457047" marR="0" lvl="0" indent="-457047" algn="l" defTabSz="12188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Контроль диуреза (при необходимости использование мочевого катетера);</a:t>
            </a:r>
          </a:p>
          <a:p>
            <a:pPr marL="457047" marR="0" lvl="0" indent="-457047" algn="l" defTabSz="121881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В случае снижения диуреза: объем потребляемой жидкости (внутрь и в/в) рассчитывается как объем диуреза за предыдущие сутки + 400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Times New Roman"/>
                <a:cs typeface="+mn-cs"/>
              </a:rPr>
              <a:t> мл/м</a:t>
            </a:r>
            <a:r>
              <a:rPr kumimoji="0" lang="ru-RU" sz="24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Times New Roman"/>
                <a:cs typeface="+mn-cs"/>
              </a:rPr>
              <a:t>2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Times New Roman"/>
                <a:cs typeface="+mn-cs"/>
              </a:rPr>
              <a:t> поверхности тела (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Times New Roman"/>
                <a:cs typeface="+mn-cs"/>
              </a:rPr>
              <a:t>перспирационные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Times New Roman"/>
                <a:cs typeface="+mn-cs"/>
              </a:rPr>
              <a:t> потери) + текущие патологические потери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8" y="7"/>
            <a:ext cx="12191999" cy="952481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91378" tIns="45718" rIns="91378" bIns="4571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 ЛЕЧЕНИЕ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STEC-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ГУС</a:t>
            </a:r>
            <a:endParaRPr kumimoji="0" lang="ru-RU" sz="2800" b="0" i="1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anose="020F0502020204030204" pitchFamily="34" charset="0"/>
              <a:ea typeface="Arial Unicode MS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511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021" y="2703819"/>
            <a:ext cx="5734315" cy="2256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032" y="1170941"/>
            <a:ext cx="5434840" cy="1054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3307" y="2084853"/>
            <a:ext cx="1925572" cy="380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право 4"/>
          <p:cNvSpPr/>
          <p:nvPr/>
        </p:nvSpPr>
        <p:spPr>
          <a:xfrm>
            <a:off x="5999989" y="4467605"/>
            <a:ext cx="288032" cy="15696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6" tIns="60948" rIns="121896" bIns="60948" rtlCol="0" anchor="ctr"/>
          <a:lstStyle/>
          <a:p>
            <a:pPr marL="0" marR="0" lvl="0" indent="0" algn="ctr" defTabSz="12189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88021" y="5345942"/>
            <a:ext cx="5695579" cy="1354217"/>
          </a:xfrm>
          <a:prstGeom prst="rect">
            <a:avLst/>
          </a:prstGeom>
          <a:ln>
            <a:solidFill>
              <a:srgbClr val="0033CC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21896" tIns="60948" rIns="121896" bIns="60948" rtlCol="0">
            <a:spAutoFit/>
          </a:bodyPr>
          <a:lstStyle/>
          <a:p>
            <a:pPr marL="0" marR="0" lvl="0" indent="0" algn="l" defTabSz="12189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Заключение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: у детей с ГУС, поступавших в стационар с дегидратацией, риск неполного восстановления почек был в 5,3 раза выше, чем при </a:t>
            </a:r>
            <a:r>
              <a:rPr kumimoji="0" lang="ru-RU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нормо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- или гипергидратации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2021" y="1187473"/>
            <a:ext cx="6096000" cy="1272143"/>
          </a:xfrm>
          <a:prstGeom prst="rect">
            <a:avLst/>
          </a:prstGeom>
        </p:spPr>
        <p:txBody>
          <a:bodyPr lIns="121896" tIns="60948" rIns="121896" bIns="60948">
            <a:spAutoFit/>
          </a:bodyPr>
          <a:lstStyle/>
          <a:p>
            <a:pPr marL="0" marR="0" lvl="0" indent="0" algn="l" defTabSz="12189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Merriweather-Bold"/>
                <a:ea typeface="+mn-ea"/>
                <a:cs typeface="+mn-cs"/>
              </a:rPr>
              <a:t>Effect of fluid overload and dose of replacement fluid on survival in hemofiltration</a:t>
            </a:r>
            <a:endParaRPr kumimoji="0" lang="ru-RU" sz="1900" b="1" i="0" u="none" strike="noStrike" kern="1200" cap="none" spc="0" normalizeH="0" baseline="0" noProof="0" dirty="0">
              <a:ln>
                <a:noFill/>
              </a:ln>
              <a:solidFill>
                <a:srgbClr val="191919"/>
              </a:solidFill>
              <a:effectLst/>
              <a:uLnTx/>
              <a:uFillTx/>
              <a:latin typeface="Merriweather-Bold"/>
              <a:ea typeface="+mn-ea"/>
              <a:cs typeface="+mn-cs"/>
            </a:endParaRPr>
          </a:p>
          <a:p>
            <a:pPr marL="0" marR="0" lvl="0" indent="0" algn="l" defTabSz="12189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rgbClr val="191919"/>
              </a:solidFill>
              <a:effectLst/>
              <a:uLnTx/>
              <a:uFillTx/>
              <a:latin typeface="Merriweather-Bold"/>
              <a:ea typeface="+mn-ea"/>
              <a:cs typeface="+mn-cs"/>
            </a:endParaRPr>
          </a:p>
          <a:p>
            <a:pPr marL="0" marR="0" lvl="0" indent="0" algn="l" defTabSz="12189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Neue"/>
                <a:ea typeface="+mn-ea"/>
                <a:cs typeface="+mn-cs"/>
              </a:rPr>
              <a:t>Gillespie, R.S., Seidel, K. &amp; Symons, J.M</a:t>
            </a:r>
            <a:r>
              <a:rPr kumimoji="0" lang="en-US" sz="13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Neue"/>
                <a:ea typeface="+mn-ea"/>
                <a:cs typeface="+mn-cs"/>
              </a:rPr>
              <a:t>.</a:t>
            </a:r>
            <a:br>
              <a:rPr kumimoji="0" lang="ru-RU" sz="13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Neue"/>
                <a:ea typeface="+mn-ea"/>
                <a:cs typeface="+mn-cs"/>
                <a:hlinkClick r:id="rId6"/>
              </a:rPr>
            </a:br>
            <a:r>
              <a:rPr kumimoji="0" lang="en-US" sz="1300" b="0" i="1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HelveticaNeue"/>
                <a:ea typeface="+mn-ea"/>
                <a:cs typeface="+mn-cs"/>
              </a:rPr>
              <a:t>Pediatric Nephrology </a:t>
            </a:r>
            <a:r>
              <a:rPr kumimoji="0" lang="en-US" sz="13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HelveticaNeue"/>
                <a:ea typeface="+mn-ea"/>
                <a:cs typeface="+mn-cs"/>
              </a:rPr>
              <a:t>volume 19, pages1394–1399(2004)</a:t>
            </a:r>
            <a:endParaRPr kumimoji="0" 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3" y="2469995"/>
            <a:ext cx="4464547" cy="2724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75361" y="5345942"/>
            <a:ext cx="5288515" cy="1354217"/>
          </a:xfrm>
          <a:prstGeom prst="rect">
            <a:avLst/>
          </a:prstGeom>
          <a:ln>
            <a:solidFill>
              <a:srgbClr val="0033CC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121896" tIns="60948" rIns="121896" bIns="60948" rtlCol="0">
            <a:spAutoFit/>
          </a:bodyPr>
          <a:lstStyle/>
          <a:p>
            <a:pPr marL="0" marR="0" lvl="0" indent="0" algn="l" defTabSz="12189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Заключение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: дети с гипергидратацией 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(&gt; 10%) на момент начала ЗПТ имели в </a:t>
            </a:r>
            <a:b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3,02 раза больший риск смерти, чем дети с меньшей перегрузкой жидкостью или без нее 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8" y="7"/>
            <a:ext cx="12191999" cy="952481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91378" tIns="45718" rIns="91378" bIns="4571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 ЛЕЧЕНИЕ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STEC-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ГУС</a:t>
            </a:r>
            <a:endParaRPr kumimoji="0" lang="ru-RU" sz="2800" b="0" i="1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anose="020F0502020204030204" pitchFamily="34" charset="0"/>
              <a:ea typeface="Arial Unicode MS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413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4484659" y="2397512"/>
            <a:ext cx="3133492" cy="277665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18" rIns="91410" bIns="45718" spcCol="0" rtlCol="0" anchor="ctr"/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8" y="7"/>
            <a:ext cx="12191999" cy="952481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91378" tIns="45718" rIns="91378" bIns="4571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 ЛЕЧЕНИЕ 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STEC-</a:t>
            </a: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ГУС</a:t>
            </a:r>
            <a:endParaRPr kumimoji="0" lang="ru-RU" sz="2800" b="0" i="1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anose="020F0502020204030204" pitchFamily="34" charset="0"/>
              <a:ea typeface="Arial Unicode MS" pitchFamily="34" charset="-128"/>
              <a:cs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030764" y="3007120"/>
            <a:ext cx="791737" cy="1015663"/>
          </a:xfrm>
          <a:prstGeom prst="rect">
            <a:avLst/>
          </a:prstGeom>
          <a:noFill/>
        </p:spPr>
        <p:txBody>
          <a:bodyPr wrap="square" lIns="91410" tIns="45718" rIns="91410" bIns="45718" rtlCol="0">
            <a:spAutoFit/>
          </a:bodyPr>
          <a:lstStyle/>
          <a:p>
            <a:pPr marL="0" marR="0" lvl="0" indent="0" algn="l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Исключение нефротоксических </a:t>
            </a:r>
          </a:p>
        </p:txBody>
      </p:sp>
      <p:sp>
        <p:nvSpPr>
          <p:cNvPr id="7" name="Овал 6"/>
          <p:cNvSpPr/>
          <p:nvPr/>
        </p:nvSpPr>
        <p:spPr>
          <a:xfrm>
            <a:off x="4830347" y="3007112"/>
            <a:ext cx="2341756" cy="1594624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18" rIns="91410" bIns="45718" spcCol="0" rtlCol="0" anchor="ctr"/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30347" y="3514943"/>
            <a:ext cx="2341756" cy="523220"/>
          </a:xfrm>
          <a:prstGeom prst="rect">
            <a:avLst/>
          </a:prstGeom>
          <a:noFill/>
        </p:spPr>
        <p:txBody>
          <a:bodyPr wrap="square" lIns="91410" tIns="45718" rIns="91410" bIns="45718" rtlCol="0">
            <a:spAutoFit/>
          </a:bodyPr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ook Antiqua"/>
                <a:ea typeface="+mn-ea"/>
                <a:cs typeface="+mn-cs"/>
              </a:rPr>
              <a:t>STEC-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ГУС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087144" y="1405053"/>
            <a:ext cx="2397512" cy="9924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18" rIns="91410" bIns="45718" spcCol="0" rtlCol="0" anchor="ctr"/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087144" y="5174169"/>
            <a:ext cx="2397512" cy="9924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18" rIns="91410" bIns="45718" spcCol="0" rtlCol="0" anchor="ctr"/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618148" y="5174169"/>
            <a:ext cx="2642840" cy="9924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18" rIns="91410" bIns="45718" spcCol="0" rtlCol="0" anchor="ctr"/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087144" y="2661425"/>
            <a:ext cx="2397512" cy="9924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18" rIns="91410" bIns="45718" spcCol="0" rtlCol="0" anchor="ctr"/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087144" y="3899209"/>
            <a:ext cx="2397512" cy="9924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18" rIns="91410" bIns="45718" spcCol="0" rtlCol="0" anchor="ctr"/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616313" y="1405053"/>
            <a:ext cx="2644695" cy="9924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18" rIns="91410" bIns="45718" spcCol="0" rtlCol="0" anchor="ctr"/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618145" y="3899209"/>
            <a:ext cx="2642843" cy="9924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18" rIns="91410" bIns="45718" spcCol="0" rtlCol="0" anchor="ctr"/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019915" y="1405053"/>
            <a:ext cx="2152185" cy="9924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18" rIns="91410" bIns="45718" spcCol="0" rtlCol="0" anchor="ctr"/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019915" y="5174169"/>
            <a:ext cx="2152184" cy="9924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18" rIns="91410" bIns="45718" spcCol="0" rtlCol="0" anchor="ctr"/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618148" y="2661425"/>
            <a:ext cx="2642840" cy="9924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0" tIns="45718" rIns="91410" bIns="45718" spcCol="0" rtlCol="0" anchor="ctr"/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616304" y="1381856"/>
            <a:ext cx="2564783" cy="1015663"/>
          </a:xfrm>
          <a:prstGeom prst="rect">
            <a:avLst/>
          </a:prstGeom>
          <a:noFill/>
        </p:spPr>
        <p:txBody>
          <a:bodyPr wrap="square" lIns="91410" tIns="45718" rIns="91410" bIns="45718" rtlCol="0">
            <a:spAutoFit/>
          </a:bodyPr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Исключение </a:t>
            </a: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нефротоксичных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препаратов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657184" y="5291643"/>
            <a:ext cx="2564783" cy="707887"/>
          </a:xfrm>
          <a:prstGeom prst="rect">
            <a:avLst/>
          </a:prstGeom>
          <a:noFill/>
        </p:spPr>
        <p:txBody>
          <a:bodyPr wrap="square" lIns="91410" tIns="45718" rIns="91410" bIns="45718" rtlCol="0">
            <a:spAutoFit/>
          </a:bodyPr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Заместительная почечная терапия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670209" y="3899209"/>
            <a:ext cx="2564783" cy="1261880"/>
          </a:xfrm>
          <a:prstGeom prst="rect">
            <a:avLst/>
          </a:prstGeom>
          <a:noFill/>
        </p:spPr>
        <p:txBody>
          <a:bodyPr wrap="square" lIns="91410" tIns="45718" rIns="91410" bIns="45718" rtlCol="0">
            <a:spAutoFit/>
          </a:bodyPr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Профилактика и лечение электролитных нарушений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657184" y="2807077"/>
            <a:ext cx="2564783" cy="707887"/>
          </a:xfrm>
          <a:prstGeom prst="rect">
            <a:avLst/>
          </a:prstGeom>
          <a:noFill/>
        </p:spPr>
        <p:txBody>
          <a:bodyPr wrap="square" lIns="91410" tIns="45718" rIns="91410" bIns="45718" rtlCol="0">
            <a:spAutoFit/>
          </a:bodyPr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Контроль водного баланса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019915" y="1535757"/>
            <a:ext cx="2152185" cy="707887"/>
          </a:xfrm>
          <a:prstGeom prst="rect">
            <a:avLst/>
          </a:prstGeom>
          <a:noFill/>
        </p:spPr>
        <p:txBody>
          <a:bodyPr wrap="square" lIns="91410" tIns="45718" rIns="91410" bIns="45718" rtlCol="0">
            <a:spAutoFit/>
          </a:bodyPr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Коррекция </a:t>
            </a:r>
            <a:b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</a:b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анемии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019912" y="5316471"/>
            <a:ext cx="2152189" cy="707887"/>
          </a:xfrm>
          <a:prstGeom prst="rect">
            <a:avLst/>
          </a:prstGeom>
          <a:noFill/>
        </p:spPr>
        <p:txBody>
          <a:bodyPr wrap="square" lIns="91410" tIns="45718" rIns="91410" bIns="45718" rtlCol="0">
            <a:spAutoFit/>
          </a:bodyPr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Антикоагулянтная терапия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315751" y="1535757"/>
            <a:ext cx="1940313" cy="707887"/>
          </a:xfrm>
          <a:prstGeom prst="rect">
            <a:avLst/>
          </a:prstGeom>
          <a:noFill/>
        </p:spPr>
        <p:txBody>
          <a:bodyPr wrap="square" lIns="91410" tIns="45718" rIns="91410" bIns="45718" rtlCol="0">
            <a:spAutoFit/>
          </a:bodyPr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Коррекция ацидоза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087144" y="2803729"/>
            <a:ext cx="2397512" cy="707887"/>
          </a:xfrm>
          <a:prstGeom prst="rect">
            <a:avLst/>
          </a:prstGeom>
          <a:noFill/>
        </p:spPr>
        <p:txBody>
          <a:bodyPr wrap="square" lIns="91410" tIns="45718" rIns="91410" bIns="45718" rtlCol="0">
            <a:spAutoFit/>
          </a:bodyPr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Антигипертензивная терапия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087143" y="3887620"/>
            <a:ext cx="2397512" cy="1015663"/>
          </a:xfrm>
          <a:prstGeom prst="rect">
            <a:avLst/>
          </a:prstGeom>
          <a:noFill/>
        </p:spPr>
        <p:txBody>
          <a:bodyPr wrap="square" lIns="91410" tIns="45718" rIns="91410" bIns="45718" rtlCol="0">
            <a:spAutoFit/>
          </a:bodyPr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Лечение </a:t>
            </a: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экстраренальных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проявлений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087143" y="5174187"/>
            <a:ext cx="2397512" cy="1015663"/>
          </a:xfrm>
          <a:prstGeom prst="rect">
            <a:avLst/>
          </a:prstGeom>
          <a:noFill/>
        </p:spPr>
        <p:txBody>
          <a:bodyPr wrap="square" lIns="91410" tIns="45718" rIns="91410" bIns="45718" rtlCol="0">
            <a:spAutoFit/>
          </a:bodyPr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Коррекция геморрагического синдрома</a:t>
            </a:r>
          </a:p>
        </p:txBody>
      </p:sp>
    </p:spTree>
    <p:extLst>
      <p:ext uri="{BB962C8B-B14F-4D97-AF65-F5344CB8AC3E}">
        <p14:creationId xmlns:p14="http://schemas.microsoft.com/office/powerpoint/2010/main" val="3854600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091196"/>
              </p:ext>
            </p:extLst>
          </p:nvPr>
        </p:nvGraphicFramePr>
        <p:xfrm>
          <a:off x="575386" y="1134504"/>
          <a:ext cx="11041227" cy="5527246"/>
        </p:xfrm>
        <a:graphic>
          <a:graphicData uri="http://schemas.openxmlformats.org/drawingml/2006/table">
            <a:tbl>
              <a:tblPr bandRow="1">
                <a:tableStyleId>{F2DE63D5-997A-4646-A377-4702673A728D}</a:tableStyleId>
              </a:tblPr>
              <a:tblGrid>
                <a:gridCol w="11041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857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1. </a:t>
                      </a:r>
                      <a:r>
                        <a:rPr kumimoji="0" lang="ru-RU" sz="2400" b="1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Абсолютные показания к началу ЗПТ при ОПП: анурия в течение 12-24 часов или олигурия более 24 часов</a:t>
                      </a:r>
                      <a:r>
                        <a:rPr kumimoji="0" lang="ru-RU" sz="2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 </a:t>
                      </a:r>
                      <a:endParaRPr kumimoji="0" lang="ru-RU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54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 </a:t>
                      </a:r>
                      <a:r>
                        <a:rPr kumimoji="0" lang="ru-RU" sz="2400" b="1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 детей с ОПП и адекватным диурезом на первый план выступают следующие показания к ЗПТ</a:t>
                      </a:r>
                      <a:r>
                        <a:rPr kumimoji="0" lang="ru-RU" sz="24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2.1. </a:t>
                      </a:r>
                      <a:r>
                        <a:rPr kumimoji="0" lang="ru-RU" sz="2200" b="0" i="1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Развитие жизнеугрожающих состояний, не поддающихся консервативной терапии</a:t>
                      </a:r>
                      <a:r>
                        <a:rPr kumimoji="0" lang="ru-RU" sz="2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: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гипергидратация с отеком легких, головного мозга и резистентная к введению фуросемида; 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гиперкалиемия (&gt; 6,5 ммоль/л с ЭКГ признаками); 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уремическая энцефалопатия; 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злокачественная артериальная гипертензия;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2.2. </a:t>
                      </a:r>
                      <a:r>
                        <a:rPr kumimoji="0" lang="ru-RU" sz="2200" i="1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Метаболические расстройства, не поддающиеся консервативной терапии</a:t>
                      </a:r>
                      <a:r>
                        <a:rPr kumimoji="0" lang="ru-RU" sz="2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: 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тяжелый метаболический ацидоз (рН &lt;7,2, ВЕ &lt; -10); 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00" u="none" strike="noStrike" kern="1200" cap="none" spc="0" normalizeH="0" baseline="0" noProof="0" dirty="0" err="1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гипо</a:t>
                      </a:r>
                      <a:r>
                        <a:rPr kumimoji="0" lang="ru-RU" sz="2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 и </a:t>
                      </a:r>
                      <a:r>
                        <a:rPr kumimoji="0" lang="ru-RU" sz="2200" u="none" strike="noStrike" kern="1200" cap="none" spc="0" normalizeH="0" baseline="0" noProof="0" dirty="0" err="1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гипернатриемия</a:t>
                      </a:r>
                      <a:r>
                        <a:rPr kumimoji="0" lang="ru-RU" sz="2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(&lt; 120 ммоль/л и &gt; 160 ммоль/л); 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22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уровень мочевины &gt; 40 ммоль/л (у новорожденных &gt;30 ммоль/л).</a:t>
                      </a:r>
                      <a:endParaRPr kumimoji="0" lang="ru-RU" sz="2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8" y="7"/>
            <a:ext cx="12191999" cy="952481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91378" tIns="45718" rIns="91378" bIns="4571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 ПОКАЗАНИЯ К ЗАМЕСТИТЕЛЬНОЙ ПОЧЕЧНОЙ ТЕРАПИИ ПРИ ОПП И ГУС</a:t>
            </a:r>
            <a:endParaRPr kumimoji="0" lang="ru-RU" sz="2800" b="0" i="1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Calibri" panose="020F0502020204030204" pitchFamily="34" charset="0"/>
              <a:ea typeface="Arial Unicode MS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9631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12192000" cy="1077219"/>
          </a:xfrm>
          <a:prstGeom prst="rect">
            <a:avLst/>
          </a:prstGeom>
          <a:ln w="19050">
            <a:solidFill>
              <a:srgbClr val="C00000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ТАКТИКА ЛЕЧЕНИЯ ПАЦИЕНТА С ТМА ОПРЕДЕЛЯЕТСЯ НОЗОЛОГИЧЕСКИМ ДИАГНОЗОМ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20456" y="1627918"/>
            <a:ext cx="2517289" cy="384719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STEC-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ГУС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20453" y="2149650"/>
            <a:ext cx="2517291" cy="384719"/>
          </a:xfrm>
          <a:prstGeom prst="rect">
            <a:avLst/>
          </a:prstGeom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SP-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ГУС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20453" y="2740849"/>
            <a:ext cx="2517291" cy="384719"/>
          </a:xfrm>
          <a:prstGeom prst="rect">
            <a:avLst/>
          </a:prstGeom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аГУС</a:t>
            </a:r>
            <a:endParaRPr kumimoji="0" lang="ru-RU" sz="1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20450" y="3786635"/>
            <a:ext cx="2517295" cy="384719"/>
          </a:xfrm>
          <a:prstGeom prst="rect">
            <a:avLst/>
          </a:prstGeom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DEAP-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ГУС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20451" y="4333109"/>
            <a:ext cx="2517293" cy="384719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Дефект </a:t>
            </a:r>
            <a:r>
              <a:rPr kumimoji="0" lang="en-US" sz="19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cblC</a:t>
            </a: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ГУС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20453" y="5085121"/>
            <a:ext cx="2517289" cy="384719"/>
          </a:xfrm>
          <a:prstGeom prst="rect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DGKE-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ГУС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20450" y="3251323"/>
            <a:ext cx="2517295" cy="384719"/>
          </a:xfrm>
          <a:prstGeom prst="rect">
            <a:avLst/>
          </a:prstGeom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ТТП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4656078" y="1812583"/>
            <a:ext cx="634701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643526" y="2334315"/>
            <a:ext cx="634701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4656078" y="2925515"/>
            <a:ext cx="634701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4630975" y="3435989"/>
            <a:ext cx="634701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4630976" y="3971300"/>
            <a:ext cx="634701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4630976" y="4517775"/>
            <a:ext cx="634701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4630974" y="5269787"/>
            <a:ext cx="634701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5421663" y="1627918"/>
            <a:ext cx="5261206" cy="384719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Симптоматическое 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21661" y="2149650"/>
            <a:ext cx="5261208" cy="3847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Антибиотики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21661" y="2740849"/>
            <a:ext cx="5261208" cy="38471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ЭКУЛИЗУМАБ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421656" y="3786635"/>
            <a:ext cx="5261213" cy="3847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ПО + </a:t>
            </a:r>
            <a:r>
              <a:rPr kumimoji="0" lang="ru-RU" sz="19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иммуносупрессоры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/ 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ЭКУЛИЗУМАБ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21656" y="4246682"/>
            <a:ext cx="5261209" cy="67710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Витамин В12, карнитин, специализированные продукты с ограничением ряда аминокислот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21661" y="5085121"/>
            <a:ext cx="5261208" cy="38471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Трансфузии СЗП / ПО / </a:t>
            </a: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ЭКУЛИЗУМАБ???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21659" y="3251324"/>
            <a:ext cx="5261210" cy="38471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СЗП/ПО + КС + Ритуксимаб/</a:t>
            </a:r>
            <a:r>
              <a:rPr kumimoji="0" lang="ru-RU" sz="19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Каплацизумаб</a:t>
            </a:r>
            <a:endParaRPr kumimoji="0" lang="ru-RU" sz="1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47313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"/>
            <a:ext cx="12192000" cy="584775"/>
          </a:xfrm>
          <a:prstGeom prst="rect">
            <a:avLst/>
          </a:prstGeom>
          <a:ln w="19050">
            <a:solidFill>
              <a:srgbClr val="C00000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ПАТОГЕНЕТИЧЕСКАЯ ТЕРАПИЯ </a:t>
            </a:r>
            <a:r>
              <a:rPr kumimoji="0" lang="ru-RU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аГУС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kumimoji="0" lang="ru-RU" sz="3200" b="0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ЭКУЛИЗУМАБ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59310" y="2671312"/>
            <a:ext cx="1253511" cy="49583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50806" y="2705482"/>
            <a:ext cx="1070517" cy="461665"/>
          </a:xfrm>
          <a:prstGeom prst="rect">
            <a:avLst/>
          </a:prstGeom>
          <a:solidFill>
            <a:srgbClr val="FFC000"/>
          </a:solidFill>
        </p:spPr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С3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b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947800" y="3665922"/>
            <a:ext cx="1527717" cy="7025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59311" y="3755575"/>
            <a:ext cx="1304693" cy="523220"/>
          </a:xfrm>
          <a:prstGeom prst="rect">
            <a:avLst/>
          </a:prstGeom>
          <a:solidFill>
            <a:schemeClr val="bg1"/>
          </a:solidFill>
        </p:spPr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С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5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47799" y="4847509"/>
            <a:ext cx="1527717" cy="70252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59310" y="4937161"/>
            <a:ext cx="1304693" cy="523220"/>
          </a:xfrm>
          <a:prstGeom prst="rect">
            <a:avLst/>
          </a:prstGeom>
          <a:solidFill>
            <a:srgbClr val="C00000"/>
          </a:solidFill>
        </p:spPr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С5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b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973606" y="4847507"/>
            <a:ext cx="1932879" cy="702527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85116" y="4937159"/>
            <a:ext cx="1650707" cy="523220"/>
          </a:xfrm>
          <a:prstGeom prst="rect">
            <a:avLst/>
          </a:prstGeom>
          <a:solidFill>
            <a:srgbClr val="C00000"/>
          </a:solidFill>
        </p:spPr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С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5b-9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47800" y="1509134"/>
            <a:ext cx="1527717" cy="7025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59311" y="1598786"/>
            <a:ext cx="1304693" cy="523220"/>
          </a:xfrm>
          <a:prstGeom prst="rect">
            <a:avLst/>
          </a:prstGeom>
          <a:solidFill>
            <a:schemeClr val="bg1"/>
          </a:solidFill>
        </p:spPr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С3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73606" y="1626170"/>
            <a:ext cx="1253511" cy="49583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65100" y="1660341"/>
            <a:ext cx="1070517" cy="461665"/>
          </a:xfrm>
          <a:prstGeom prst="rect">
            <a:avLst/>
          </a:prstGeom>
          <a:solidFill>
            <a:srgbClr val="FFC000"/>
          </a:solidFill>
        </p:spPr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С3а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013918" y="3763725"/>
            <a:ext cx="1253511" cy="495835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105412" y="3797896"/>
            <a:ext cx="1070517" cy="461665"/>
          </a:xfrm>
          <a:prstGeom prst="rect">
            <a:avLst/>
          </a:prstGeom>
          <a:solidFill>
            <a:srgbClr val="00B050"/>
          </a:solidFill>
        </p:spPr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С5а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4475518" y="1860395"/>
            <a:ext cx="498087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4475518" y="4011641"/>
            <a:ext cx="498087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4475518" y="5198769"/>
            <a:ext cx="498087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686063" y="2211659"/>
            <a:ext cx="0" cy="45965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3711657" y="3167147"/>
            <a:ext cx="0" cy="45965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3706931" y="4387855"/>
            <a:ext cx="0" cy="45965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672039" y="1241877"/>
            <a:ext cx="3858323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Arial Narrow" pitchFamily="34" charset="0"/>
                <a:ea typeface="+mn-ea"/>
                <a:cs typeface="+mn-cs"/>
              </a:rPr>
              <a:t>ЭКУЛИЗУМАБ (ЭЛИЗАРИЯ)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5817" y="1711501"/>
            <a:ext cx="1368348" cy="821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4" name="Прямая со стрелкой 33"/>
          <p:cNvCxnSpPr/>
          <p:nvPr/>
        </p:nvCxnSpPr>
        <p:spPr>
          <a:xfrm flipH="1">
            <a:off x="3947532" y="2122005"/>
            <a:ext cx="5512459" cy="1803224"/>
          </a:xfrm>
          <a:prstGeom prst="straightConnector1">
            <a:avLst/>
          </a:prstGeom>
          <a:ln w="127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724561" y="4527397"/>
            <a:ext cx="2412220" cy="124893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4828479" y="4527397"/>
            <a:ext cx="2185639" cy="124893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4416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363963"/>
            <a:ext cx="8758480" cy="507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67640" y="1892551"/>
            <a:ext cx="2575560" cy="3785652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 wrap="square" lIns="91378" tIns="45718" rIns="91378" bIns="45718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ТМА</a:t>
            </a: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– это гетерогенная группа заболеваний, объединенных общностью гистологической картины и клинических проявлений при различии патогенетических механизмов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829551" y="2274569"/>
            <a:ext cx="114300" cy="182880"/>
          </a:xfrm>
          <a:prstGeom prst="rect">
            <a:avLst/>
          </a:prstGeom>
          <a:noFill/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91378" tIns="45718" rIns="91378" bIns="45718" spcCol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829551" y="2194561"/>
            <a:ext cx="114300" cy="262891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91378" tIns="45718" rIns="91378" bIns="45718" spcCol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12192000" cy="584775"/>
          </a:xfrm>
          <a:prstGeom prst="rect">
            <a:avLst/>
          </a:prstGeom>
          <a:ln w="19050">
            <a:solidFill>
              <a:srgbClr val="C00000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Calibri" panose="020F0502020204030204" pitchFamily="34" charset="0"/>
                <a:cs typeface="Calibri" panose="020F0502020204030204" pitchFamily="34" charset="0"/>
              </a:rPr>
              <a:t>ОПРЕДЕЛЕНИЕ ТРОМБОТИЧЕСКОЙ МИКРОАНГИОПАТИИ (ТМА)</a:t>
            </a:r>
          </a:p>
        </p:txBody>
      </p:sp>
    </p:spTree>
    <p:extLst>
      <p:ext uri="{BB962C8B-B14F-4D97-AF65-F5344CB8AC3E}">
        <p14:creationId xmlns:p14="http://schemas.microsoft.com/office/powerpoint/2010/main" val="3860421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539989" y="1225705"/>
            <a:ext cx="6390694" cy="4406589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342891" marR="0" lvl="0" indent="-342891" algn="l" defTabSz="914377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Cambr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Рекомбинантное гуманизированное моноклональное антитело (IgG2/4k).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891" marR="0" lvl="0" indent="-342891" algn="l" defTabSz="914377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latin typeface="Cambr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Быстро и стабильно снижает активность терминального комплекса комплемента.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891" marR="0" lvl="0" indent="-342891" algn="l" defTabSz="914377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Предотвращает внутрисосудистый гемолиз у больных пароксизмальной ночной гемоглобинурией.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891" marR="0" lvl="0" indent="-342891" algn="l" defTabSz="914377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Предотвращает хроническая неконтролируемую активацию комплемента у пациентов с атипичным гемолитико-уремическим синдромом.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891" marR="0" lvl="0" indent="-342891" algn="l" defTabSz="914377" rtl="0" eaLnBrk="1" fontAlgn="auto" latinLnBrk="0" hangingPunct="1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Улучшает качество жизни пациентов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  <a:ea typeface="Calibri" panose="020F0502020204030204" pitchFamily="34" charset="0"/>
                <a:cs typeface="+mn-cs"/>
              </a:rPr>
              <a:t>.</a:t>
            </a: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737" y="1492827"/>
            <a:ext cx="2926929" cy="411517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7974" y="6125034"/>
            <a:ext cx="9617341" cy="52321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1. Государственный реестр лекарственных средств, март 2019г., http://grls.rosminzdrav.ru/Grls_View_v2.aspx?routingGuid=49f14b97-b75a-4fee-ab2b-c13318855f2f&amp;t.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2. Инструкция по медицинскому применению лекарственного препарата Элизария. Регистрационный номер ЛП-005395-110319.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3. Отчет о клиническом исследовании III фазы № ECU-PNH-III: Многоцентровое, открытое рандомизированное исследование эффективности и безопасности препарата Экулизумаб в сравнении с препаратом Солирис®, проводимое в параллельных группах у пациентов с пароксизмальной ночной гемоглобинурией, 2018.</a:t>
            </a:r>
          </a:p>
        </p:txBody>
      </p:sp>
      <p:sp>
        <p:nvSpPr>
          <p:cNvPr id="8" name="Title 1"/>
          <p:cNvSpPr txBox="1">
            <a:spLocks noGrp="1"/>
          </p:cNvSpPr>
          <p:nvPr>
            <p:ph type="title"/>
          </p:nvPr>
        </p:nvSpPr>
        <p:spPr>
          <a:xfrm>
            <a:off x="1524002" y="196977"/>
            <a:ext cx="9138265" cy="964911"/>
          </a:xfrm>
          <a:prstGeom prst="rect">
            <a:avLst/>
          </a:prstGeom>
        </p:spPr>
        <p:txBody>
          <a:bodyPr vert="horz" lIns="91438" tIns="45719" rIns="91438" bIns="45719" rtlCol="0" anchor="t">
            <a:noAutofit/>
          </a:bodyPr>
          <a:lstStyle/>
          <a:p>
            <a:pPr algn="ctr"/>
            <a:r>
              <a:rPr lang="ru-RU" sz="3600" dirty="0">
                <a:solidFill>
                  <a:schemeClr val="tx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Элизария</a:t>
            </a:r>
            <a:r>
              <a:rPr lang="en-US" sz="3600" baseline="30000" dirty="0">
                <a:solidFill>
                  <a:schemeClr val="tx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®</a:t>
            </a:r>
            <a:r>
              <a:rPr lang="ru-RU" sz="3600" dirty="0">
                <a:solidFill>
                  <a:schemeClr val="tx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  <a:r>
              <a:rPr lang="ru-RU" sz="3600" dirty="0">
                <a:solidFill>
                  <a:srgbClr val="C00000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- первый биоаналог экулизумаба</a:t>
            </a:r>
          </a:p>
        </p:txBody>
      </p:sp>
    </p:spTree>
    <p:extLst>
      <p:ext uri="{BB962C8B-B14F-4D97-AF65-F5344CB8AC3E}">
        <p14:creationId xmlns:p14="http://schemas.microsoft.com/office/powerpoint/2010/main" val="34358452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"/>
            <a:ext cx="12192000" cy="584775"/>
          </a:xfrm>
          <a:prstGeom prst="rect">
            <a:avLst/>
          </a:prstGeom>
          <a:ln w="19050">
            <a:solidFill>
              <a:srgbClr val="C00000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РАСЧЕТ ДОЗЫ </a:t>
            </a:r>
            <a:r>
              <a:rPr kumimoji="0" lang="ru-RU" sz="3200" b="0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ЭЛИЗАРИЯ 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ПРИ ЛЕЧЕНИИ </a:t>
            </a:r>
            <a:r>
              <a:rPr kumimoji="0" lang="ru-RU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аГУС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7411681"/>
              </p:ext>
            </p:extLst>
          </p:nvPr>
        </p:nvGraphicFramePr>
        <p:xfrm>
          <a:off x="928340" y="1812487"/>
          <a:ext cx="10558347" cy="2983033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670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88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87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2296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Масса</a:t>
                      </a:r>
                      <a:r>
                        <a:rPr lang="ru-RU" sz="20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тела пациента</a:t>
                      </a:r>
                      <a:endParaRPr lang="ru-RU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Индукционная фаза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Поддерживающая фаза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55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≥40 кг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900 мг в неделю × 4 недели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1200 мг на 5 неделе → 1200 мг каждые 2 недели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88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30-40 кг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600 мг в неделю × 2 недели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900 мг на 3 неделе → 900 мг каждые 2 недели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688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20-30 кг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600 мг в неделю × 2 недели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600 мг на 3 неделе → 600 мг каждые 2 недели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688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10-20</a:t>
                      </a:r>
                      <a:r>
                        <a:rPr lang="ru-RU" sz="20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кг</a:t>
                      </a:r>
                      <a:endParaRPr lang="ru-RU" sz="2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600 мг в неделю × 1 недели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300 мг на 2 неделе → 300 мг каждые 2 недели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688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5-10 кг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300 мг в неделю × 1 недели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300 мг на 2 неделе → 300 мг каждые 3 недели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95078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31391" y="1505154"/>
            <a:ext cx="9832156" cy="5118194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457189" marR="0" lvl="0" indent="-457189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 Narrow" pitchFamily="34" charset="0"/>
              <a:buChar char="►"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Вакцинация не менее чем за 14 дней до введения первой дозы препарата;</a:t>
            </a:r>
          </a:p>
          <a:p>
            <a:pPr marL="457189" marR="0" lvl="0" indent="-457189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 Narrow" pitchFamily="34" charset="0"/>
              <a:buChar char="►"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При отсутствии вакцинации – АБ профилактика на весь период приема препарата + 14 дней после завершения вакцинации от менингококка</a:t>
            </a:r>
          </a:p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Tx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189" marR="0" lvl="0" indent="-457189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 Narrow" pitchFamily="34" charset="0"/>
              <a:buChar char="►"/>
              <a:tabLst/>
              <a:defRPr/>
            </a:pP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189" marR="0" lvl="0" indent="-457189" algn="l" defTabSz="914377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 Narrow" pitchFamily="34" charset="0"/>
              <a:buChar char="►"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Ежегодная вакцинация пациентов, получающих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таргетную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терапию, против гриппа инактивированными вакцинами, не содержащими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иммуноадьювант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"/>
            <a:ext cx="12192000" cy="584775"/>
          </a:xfrm>
          <a:prstGeom prst="rect">
            <a:avLst/>
          </a:prstGeom>
          <a:ln w="19050">
            <a:solidFill>
              <a:srgbClr val="C00000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ВАКЦИНАЦИЯ ПРИ </a:t>
            </a:r>
            <a:r>
              <a:rPr kumimoji="0" lang="ru-RU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аГУС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04181" y="871244"/>
            <a:ext cx="9959366" cy="461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Против менингококковой, гемофильной и пневмококковой инфекций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05054" y="3274302"/>
            <a:ext cx="1628079" cy="96949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Пенициллины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(ампициллин, амоксициллин)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16206" y="4323065"/>
            <a:ext cx="1628079" cy="96949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Карбапенемы</a:t>
            </a:r>
            <a:endParaRPr kumimoji="0" lang="ru-RU" sz="19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(</a:t>
            </a:r>
            <a:r>
              <a:rPr kumimoji="0" lang="ru-RU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имицинем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, </a:t>
            </a:r>
            <a:r>
              <a:rPr kumimoji="0" lang="ru-RU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меропенем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25522" y="3296914"/>
            <a:ext cx="2158789" cy="67710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Цефалоспорины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(3-4 поколения)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125523" y="4318513"/>
            <a:ext cx="2158788" cy="96949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Фторхинолоны</a:t>
            </a:r>
            <a:endParaRPr kumimoji="0" lang="ru-RU" sz="19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(</a:t>
            </a:r>
            <a:r>
              <a:rPr kumimoji="0" lang="ru-RU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ципро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-, </a:t>
            </a:r>
            <a:r>
              <a:rPr kumimoji="0" lang="ru-RU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офло</a:t>
            </a:r>
            <a:r>
              <a:rPr kumimoji="0" lang="ru-RU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-, левофлоксацин)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56187" y="3445901"/>
            <a:ext cx="1656487" cy="184665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АБ проникающие через гематоэнцефалический барьер</a:t>
            </a:r>
            <a:endParaRPr kumimoji="0" lang="ru-RU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6612673" y="3620079"/>
            <a:ext cx="1512848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6612673" y="4780177"/>
            <a:ext cx="1512848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3044285" y="3620079"/>
            <a:ext cx="1911903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3033134" y="4784729"/>
            <a:ext cx="1911903" cy="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85476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12192000" cy="584773"/>
          </a:xfrm>
          <a:prstGeom prst="rect">
            <a:avLst/>
          </a:prstGeom>
          <a:ln w="19050">
            <a:solidFill>
              <a:srgbClr val="C00000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ДЛИТЕЛЬНОСТЬ ПРИМЕНЕНИЯ </a:t>
            </a:r>
            <a:r>
              <a:rPr kumimoji="0" lang="ru-RU" sz="3200" b="0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itchFamily="18" charset="0"/>
              </a:rPr>
              <a:t>ЭКУЛИЗУМАБА 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У ДЕТЕЙ С </a:t>
            </a:r>
            <a:r>
              <a:rPr kumimoji="0" lang="ru-RU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itchFamily="18" charset="0"/>
              </a:rPr>
              <a:t>аГУС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684263"/>
              </p:ext>
            </p:extLst>
          </p:nvPr>
        </p:nvGraphicFramePr>
        <p:xfrm>
          <a:off x="557296" y="1130669"/>
          <a:ext cx="10917046" cy="30022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16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10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390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solidFill>
                            <a:srgbClr val="C00000"/>
                          </a:solidFill>
                          <a:latin typeface="Arial Narrow" pitchFamily="34" charset="0"/>
                        </a:rPr>
                        <a:t>Низкий риск рецидива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Средний риск рецидива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Высокий риск рецидива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9520"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 Narrow" pitchFamily="34" charset="0"/>
                        <a:buChar char="►"/>
                        <a:tabLst/>
                        <a:defRPr/>
                      </a:pPr>
                      <a:r>
                        <a:rPr kumimoji="0" lang="ru-RU" sz="2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Изолированная мутация </a:t>
                      </a:r>
                      <a:r>
                        <a:rPr kumimoji="0" lang="en-US" sz="23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MCP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 Narrow" pitchFamily="34" charset="0"/>
                        <a:buChar char="►"/>
                        <a:tabLst/>
                        <a:defRPr/>
                      </a:pPr>
                      <a:r>
                        <a:rPr kumimoji="0" lang="ru-RU" sz="2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Длительный период отсутствия анти-</a:t>
                      </a:r>
                      <a:r>
                        <a:rPr kumimoji="0" lang="en-US" sz="2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CFH</a:t>
                      </a:r>
                      <a:r>
                        <a:rPr kumimoji="0" lang="ru-RU" sz="2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 антител </a:t>
                      </a:r>
                      <a:endParaRPr kumimoji="0" lang="en-US" sz="2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itchFamily="34" charset="0"/>
                        <a:ea typeface="+mn-ea"/>
                        <a:cs typeface="+mn-cs"/>
                      </a:endParaRPr>
                    </a:p>
                    <a:p>
                      <a:endParaRPr lang="ru-RU" sz="23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 Narrow" pitchFamily="34" charset="0"/>
                        <a:buChar char="►"/>
                        <a:tabLst/>
                        <a:defRPr/>
                      </a:pPr>
                      <a:r>
                        <a:rPr kumimoji="0" lang="ru-RU" sz="2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Изолированная мутация </a:t>
                      </a:r>
                      <a:r>
                        <a:rPr kumimoji="0" lang="en-US" sz="23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CFI</a:t>
                      </a:r>
                      <a:endParaRPr kumimoji="0" lang="ru-RU" sz="23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itchFamily="34" charset="0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 Narrow" pitchFamily="34" charset="0"/>
                        <a:buChar char="►"/>
                        <a:tabLst/>
                        <a:defRPr/>
                      </a:pPr>
                      <a:r>
                        <a:rPr kumimoji="0" lang="ru-RU" sz="2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Низкий уровень анти-</a:t>
                      </a:r>
                      <a:r>
                        <a:rPr kumimoji="0" lang="en-US" sz="2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CFH</a:t>
                      </a:r>
                      <a:r>
                        <a:rPr kumimoji="0" lang="ru-RU" sz="2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 антител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 Narrow" pitchFamily="34" charset="0"/>
                        <a:buChar char="►"/>
                        <a:tabLst/>
                        <a:defRPr/>
                      </a:pPr>
                      <a:r>
                        <a:rPr kumimoji="0" lang="ru-RU" sz="2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Отсутствие идентифицированных мутаций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 Narrow" pitchFamily="34" charset="0"/>
                        <a:buChar char="►"/>
                        <a:tabLst/>
                        <a:defRPr/>
                      </a:pPr>
                      <a:r>
                        <a:rPr kumimoji="0" lang="ru-RU" sz="2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Мутации с неизвестным эффектом</a:t>
                      </a:r>
                      <a:endParaRPr kumimoji="0" lang="en-US" sz="23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 Narrow" pitchFamily="34" charset="0"/>
                        <a:buChar char="►"/>
                        <a:tabLst/>
                        <a:defRPr/>
                      </a:pPr>
                      <a:r>
                        <a:rPr kumimoji="0" lang="ru-RU" sz="2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Ранее рецидив </a:t>
                      </a:r>
                      <a:r>
                        <a:rPr kumimoji="0" lang="ru-RU" sz="23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аГУС</a:t>
                      </a:r>
                      <a:r>
                        <a:rPr kumimoji="0" lang="ru-RU" sz="2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 у пациентов / членов семьи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 Narrow" pitchFamily="34" charset="0"/>
                        <a:buChar char="►"/>
                        <a:tabLst/>
                        <a:defRPr/>
                      </a:pPr>
                      <a:r>
                        <a:rPr kumimoji="0" lang="ru-RU" sz="2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Мутации генов </a:t>
                      </a:r>
                      <a:r>
                        <a:rPr kumimoji="0" lang="en-US" sz="23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CFH, CFB, C3</a:t>
                      </a:r>
                      <a:endParaRPr lang="ru-RU" sz="2300" i="1" dirty="0">
                        <a:latin typeface="Arial Narrow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225908"/>
              </p:ext>
            </p:extLst>
          </p:nvPr>
        </p:nvGraphicFramePr>
        <p:xfrm>
          <a:off x="570304" y="4622987"/>
          <a:ext cx="10917046" cy="14935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1669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10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390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4732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 Narrow" pitchFamily="34" charset="0"/>
                        <a:buNone/>
                        <a:tabLst/>
                        <a:defRPr/>
                      </a:pPr>
                      <a:r>
                        <a:rPr kumimoji="0" lang="ru-RU" sz="2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Лечение </a:t>
                      </a:r>
                      <a:r>
                        <a:rPr kumimoji="0" lang="ru-RU" sz="2300" b="1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Экулизумабом</a:t>
                      </a:r>
                      <a:r>
                        <a:rPr kumimoji="0" lang="ru-RU" sz="2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должно быть прекращено через </a:t>
                      </a:r>
                      <a:r>
                        <a:rPr kumimoji="0" lang="ru-RU" sz="23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3-6-12 мес. </a:t>
                      </a:r>
                      <a:r>
                        <a:rPr kumimoji="0" lang="ru-RU" sz="2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после </a:t>
                      </a:r>
                      <a:br>
                        <a:rPr kumimoji="0" lang="ru-RU" sz="2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</a:br>
                      <a:r>
                        <a:rPr kumimoji="0" lang="ru-RU" sz="2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стойкой ремиссии</a:t>
                      </a:r>
                      <a:endParaRPr lang="ru-RU" sz="2300" dirty="0">
                        <a:latin typeface="Arial Narrow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 Narrow" pitchFamily="34" charset="0"/>
                        <a:buNone/>
                        <a:tabLst/>
                        <a:defRPr/>
                      </a:pPr>
                      <a:r>
                        <a:rPr kumimoji="0" lang="ru-RU" sz="2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Возможна отмена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 Narrow" pitchFamily="34" charset="0"/>
                        <a:buNone/>
                        <a:tabLst/>
                        <a:defRPr/>
                      </a:pPr>
                      <a:r>
                        <a:rPr kumimoji="0" lang="ru-RU" sz="23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Экулизумаба через 2 года </a:t>
                      </a:r>
                      <a:r>
                        <a:rPr kumimoji="0" lang="ru-RU" sz="2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 Narrow" pitchFamily="34" charset="0"/>
                        <a:buNone/>
                        <a:tabLst/>
                        <a:defRPr/>
                      </a:pPr>
                      <a:r>
                        <a:rPr kumimoji="0" lang="ru-RU" sz="2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после стойкой ремиссии</a:t>
                      </a:r>
                      <a:endParaRPr kumimoji="0" lang="ru-RU" sz="23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C00000"/>
                        </a:buClr>
                        <a:buSzTx/>
                        <a:buFont typeface="Arial Narrow" pitchFamily="34" charset="0"/>
                        <a:buNone/>
                        <a:tabLst/>
                        <a:defRPr/>
                      </a:pPr>
                      <a:r>
                        <a:rPr kumimoji="0" lang="ru-RU" sz="2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Лечение </a:t>
                      </a:r>
                      <a:r>
                        <a:rPr kumimoji="0" lang="ru-RU" sz="2300" b="1" i="1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Экулизумабом</a:t>
                      </a:r>
                      <a:r>
                        <a:rPr kumimoji="0" lang="ru-RU" sz="23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23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пожизненное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" name="Стрелка вниз 11"/>
          <p:cNvSpPr/>
          <p:nvPr/>
        </p:nvSpPr>
        <p:spPr>
          <a:xfrm>
            <a:off x="1951198" y="4147841"/>
            <a:ext cx="624469" cy="444868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5512154" y="4147841"/>
            <a:ext cx="624469" cy="465312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Стрелка вниз 13"/>
          <p:cNvSpPr/>
          <p:nvPr/>
        </p:nvSpPr>
        <p:spPr>
          <a:xfrm>
            <a:off x="9593501" y="4147841"/>
            <a:ext cx="624469" cy="465312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09879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"/>
            <a:ext cx="12192000" cy="584775"/>
          </a:xfrm>
          <a:prstGeom prst="rect">
            <a:avLst/>
          </a:prstGeom>
          <a:ln w="19050">
            <a:solidFill>
              <a:srgbClr val="C00000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38" tIns="45719" rIns="91438" bIns="45719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ЗАКЛЮЧЕНИЕ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962721" y="1170877"/>
            <a:ext cx="10768361" cy="440120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marL="285744" marR="0" lvl="0" indent="-28574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 Narrow" pitchFamily="34" charset="0"/>
              <a:buChar char="►"/>
              <a:tabLst/>
              <a:defRPr/>
            </a:pPr>
            <a:r>
              <a:rPr kumimoji="0" lang="ru-RU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Фульминантное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течение </a:t>
            </a:r>
            <a:r>
              <a:rPr kumimoji="0" lang="ru-RU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аГУС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требует немедленного начала терапии </a:t>
            </a:r>
            <a:r>
              <a:rPr kumimoji="0" lang="ru-RU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Экулизумабом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kumimoji="0" lang="en-US" sz="28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44" marR="0" lvl="0" indent="-28574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 Narrow" pitchFamily="34" charset="0"/>
              <a:buChar char="►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Лечение </a:t>
            </a:r>
            <a:r>
              <a:rPr kumimoji="0" lang="ru-RU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Экулизумабом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одинаково эффективно при всех генетических вариантах и также у пациентов без выявленных мутаций;</a:t>
            </a:r>
          </a:p>
          <a:p>
            <a:pPr marL="285744" marR="0" lvl="0" indent="-28574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 Narrow" pitchFamily="34" charset="0"/>
              <a:buChar char="►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Отмена терапии возможна после получения результатов молекулярно-генетического исследования;</a:t>
            </a:r>
          </a:p>
          <a:p>
            <a:pPr marL="285744" marR="0" lvl="0" indent="-285744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 Narrow" pitchFamily="34" charset="0"/>
              <a:buChar char="►"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В случае рецидива </a:t>
            </a:r>
            <a:r>
              <a:rPr kumimoji="0" lang="ru-RU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аГУС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после отмены 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Экулизумаба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, терапия должна быть возобновлена не позднее 48 часов и быть пожизненной, независимо от генетического профиля пациента. 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8651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11"/>
          <p:cNvSpPr>
            <a:spLocks noChangeArrowheads="1" noChangeShapeType="1" noTextEdit="1"/>
          </p:cNvSpPr>
          <p:nvPr/>
        </p:nvSpPr>
        <p:spPr bwMode="auto">
          <a:xfrm>
            <a:off x="2391734" y="2200039"/>
            <a:ext cx="7505700" cy="698500"/>
          </a:xfrm>
          <a:prstGeom prst="rect">
            <a:avLst/>
          </a:prstGeom>
        </p:spPr>
        <p:txBody>
          <a:bodyPr wrap="none" lIns="121832" tIns="60916" rIns="121832" bIns="60916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218210">
              <a:lnSpc>
                <a:spcPct val="80000"/>
              </a:lnSpc>
              <a:buSzPct val="90000"/>
            </a:pPr>
            <a:r>
              <a:rPr lang="ru-RU" sz="4800" b="1" kern="1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/>
              </a:rPr>
              <a:t>СПАСИБО ЗА ВНИМАНИЕ</a:t>
            </a:r>
            <a:r>
              <a:rPr lang="en-US" sz="4800" b="1" kern="10" dirty="0">
                <a:ln w="1905"/>
                <a:solidFill>
                  <a:srgbClr val="0000CC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!</a:t>
            </a:r>
            <a:endParaRPr lang="ru-RU" sz="4800" b="1" kern="10" dirty="0">
              <a:ln w="1905"/>
              <a:solidFill>
                <a:srgbClr val="0000CC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Times New Roman"/>
            </a:endParaRPr>
          </a:p>
        </p:txBody>
      </p:sp>
      <p:sp>
        <p:nvSpPr>
          <p:cNvPr id="3" name="WordArt 11"/>
          <p:cNvSpPr>
            <a:spLocks noChangeArrowheads="1" noChangeShapeType="1" noTextEdit="1"/>
          </p:cNvSpPr>
          <p:nvPr/>
        </p:nvSpPr>
        <p:spPr bwMode="auto">
          <a:xfrm>
            <a:off x="2391734" y="2200038"/>
            <a:ext cx="7505700" cy="698500"/>
          </a:xfrm>
          <a:prstGeom prst="rect">
            <a:avLst/>
          </a:prstGeom>
        </p:spPr>
        <p:txBody>
          <a:bodyPr wrap="none" lIns="121914" tIns="60957" rIns="121914" bIns="60957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defTabSz="1219140">
              <a:lnSpc>
                <a:spcPct val="80000"/>
              </a:lnSpc>
              <a:buSzPct val="90000"/>
            </a:pPr>
            <a:r>
              <a:rPr lang="ru-RU" sz="4800" b="1" kern="10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Times New Roman"/>
              </a:rPr>
              <a:t>СПАСИБО ЗА ВНИМАНИЕ</a:t>
            </a:r>
            <a:r>
              <a:rPr lang="en-US" sz="4800" b="1" kern="10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!</a:t>
            </a:r>
            <a:endParaRPr lang="ru-RU" sz="4800" b="1" kern="1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55166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12192000" cy="584775"/>
          </a:xfrm>
          <a:prstGeom prst="rect">
            <a:avLst/>
          </a:prstGeom>
          <a:ln w="19050">
            <a:solidFill>
              <a:srgbClr val="C00000"/>
            </a:solidFill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КЛАССИФИКАЦИЯ ТМА (V. </a:t>
            </a:r>
            <a:r>
              <a:rPr lang="ru-RU" sz="3200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Brocklebank</a:t>
            </a:r>
            <a:r>
              <a:rPr lang="ru-RU" sz="32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с соавт., 2018) 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775530"/>
              </p:ext>
            </p:extLst>
          </p:nvPr>
        </p:nvGraphicFramePr>
        <p:xfrm>
          <a:off x="1401299" y="1008532"/>
          <a:ext cx="9941615" cy="5414900"/>
        </p:xfrm>
        <a:graphic>
          <a:graphicData uri="http://schemas.openxmlformats.org/drawingml/2006/table">
            <a:tbl>
              <a:tblPr firstRow="1" firstCol="1" bandRow="1"/>
              <a:tblGrid>
                <a:gridCol w="2028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130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29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Категория </a:t>
                      </a:r>
                      <a:endParaRPr lang="ru-RU" sz="1900" b="1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Варианты ТМА</a:t>
                      </a:r>
                      <a:endParaRPr lang="ru-RU" sz="1900" b="1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82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Первичная: наследственная</a:t>
                      </a:r>
                      <a:endParaRPr lang="ru-RU" sz="1900" b="1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85750" indent="-2857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аГУС</a:t>
                      </a:r>
                      <a:r>
                        <a:rPr lang="ru-RU" sz="19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 с мутацией генов компонентов системы комплемента;</a:t>
                      </a:r>
                      <a:endParaRPr lang="ru-RU" sz="1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ТТП с мутацией гена </a:t>
                      </a:r>
                      <a:r>
                        <a:rPr lang="ru-RU" sz="1900" b="0" i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ADAMTS13;</a:t>
                      </a:r>
                      <a:endParaRPr lang="ru-RU" sz="1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b="0" i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DGKE</a:t>
                      </a:r>
                      <a:r>
                        <a:rPr lang="ru-RU" sz="19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-TMA с мутацией гена </a:t>
                      </a:r>
                      <a:r>
                        <a:rPr lang="ru-RU" sz="19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диацилглицеролкиназы</a:t>
                      </a:r>
                      <a:r>
                        <a:rPr lang="ru-RU" sz="19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-ɛ;</a:t>
                      </a:r>
                      <a:endParaRPr lang="ru-RU" sz="1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b="0" i="1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cblC</a:t>
                      </a:r>
                      <a:r>
                        <a:rPr lang="ru-RU" sz="19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-ТМА с генетически детерминированным дефицитом кобаламина С.</a:t>
                      </a:r>
                      <a:endParaRPr lang="ru-RU" sz="1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59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Первичная: приобретенная</a:t>
                      </a:r>
                      <a:endParaRPr lang="ru-RU" sz="1900" b="1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85750" indent="-2857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аГУС</a:t>
                      </a:r>
                      <a:r>
                        <a:rPr lang="ru-RU" sz="19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 с антителами к фактору Н;</a:t>
                      </a:r>
                      <a:endParaRPr lang="ru-RU" sz="1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ТТП с антителами к </a:t>
                      </a:r>
                      <a:r>
                        <a:rPr lang="ru-RU" sz="1900" b="0" i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ADAMTS13</a:t>
                      </a:r>
                      <a:endParaRPr lang="ru-RU" sz="1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73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Вторичная: </a:t>
                      </a:r>
                      <a:endParaRPr lang="ru-RU" sz="1900" b="1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85750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ассоциированная с беременностью;</a:t>
                      </a:r>
                      <a:r>
                        <a:rPr lang="ru-RU" sz="1900" baseline="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HELLP</a:t>
                      </a: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-синдром</a:t>
                      </a:r>
                      <a:r>
                        <a:rPr lang="ru-RU" sz="1900" baseline="300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;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на фоне злокачественной артериальной гипертензии;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1900" i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de novo</a:t>
                      </a: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 ТМА после пересадки солидных органов, красного костного мозга;</a:t>
                      </a:r>
                      <a:r>
                        <a:rPr lang="ru-RU" sz="1900" baseline="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 п</a:t>
                      </a: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ри приеме ряда лекарственных средств;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на фоне гломерулярных / аутоиммунных заболеваний;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ассоциированная со злокачественными опухолями.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582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ТМА, связанная с инфекцией</a:t>
                      </a:r>
                      <a:endParaRPr lang="ru-RU" sz="1900" b="1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85750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19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STEC</a:t>
                      </a:r>
                      <a:r>
                        <a:rPr lang="ru-RU" sz="19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-ГУС, индуцированный шига токсином </a:t>
                      </a:r>
                      <a:r>
                        <a:rPr lang="ru-RU" sz="1900" b="0" i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Е. </a:t>
                      </a:r>
                      <a:r>
                        <a:rPr lang="ru-RU" sz="1900" b="0" i="1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coli</a:t>
                      </a:r>
                      <a:r>
                        <a:rPr lang="ru-RU" sz="19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;</a:t>
                      </a:r>
                      <a:endParaRPr lang="ru-RU" sz="19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en-US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SP</a:t>
                      </a:r>
                      <a:r>
                        <a:rPr lang="ru-RU" sz="1900" i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-</a:t>
                      </a: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ГУС</a:t>
                      </a:r>
                      <a:r>
                        <a:rPr lang="ru-RU" sz="1900" i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ассоциированный со</a:t>
                      </a:r>
                      <a:r>
                        <a:rPr lang="ru-RU" sz="1900" i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900" i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Streptococcus pneumonia</a:t>
                      </a: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;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i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ВИЧ</a:t>
                      </a: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-ассоциированная ТМА;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  <a:p>
                      <a:pPr marL="285750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Другие инфекции 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207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b="1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Неуточненная</a:t>
                      </a:r>
                      <a:endParaRPr lang="ru-RU" sz="1900" b="1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  <a:latin typeface="Calibri" panose="020F0502020204030204" pitchFamily="34" charset="0"/>
                          <a:ea typeface="Times New Roman"/>
                          <a:cs typeface="Calibri" panose="020F0502020204030204" pitchFamily="34" charset="0"/>
                        </a:rPr>
                        <a:t>–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/>
                        <a:cs typeface="Calibri" panose="020F0502020204030204" pitchFamily="34" charset="0"/>
                      </a:endParaRPr>
                    </a:p>
                  </a:txBody>
                  <a:tcPr marL="50601" marR="5060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65118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8" y="7"/>
            <a:ext cx="12191999" cy="9524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91378" tIns="45718" rIns="91378" bIns="4571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ru-RU" sz="2800" b="1" kern="0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ДИФФЕРЕНЦИАЛЬНАЯ ДИАГНОСТИКА ГУС: </a:t>
            </a:r>
          </a:p>
          <a:p>
            <a:pPr algn="l">
              <a:defRPr/>
            </a:pPr>
            <a:r>
              <a:rPr lang="ru-RU" sz="2800" b="1" kern="0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шаг 1 - Подтверждение ТМА</a:t>
            </a:r>
            <a:endParaRPr lang="ru-RU" sz="2800" dirty="0">
              <a:solidFill>
                <a:srgbClr val="1F497D"/>
              </a:solidFill>
              <a:latin typeface="Calibri" panose="020F0502020204030204" pitchFamily="34" charset="0"/>
              <a:ea typeface="Arial Unicode MS" pitchFamily="34" charset="-128"/>
              <a:cs typeface="Calibri" panose="020F050202020403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 bwMode="auto">
          <a:xfrm>
            <a:off x="652051" y="2379651"/>
            <a:ext cx="4741584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78" tIns="45718" rIns="91378" bIns="45718">
            <a:spAutoFit/>
          </a:bodyPr>
          <a:lstStyle>
            <a:lvl1pPr marL="171450" indent="-171450" algn="l" rtl="0" eaLnBrk="0" fontAlgn="base" hangingPunct="0">
              <a:spcBef>
                <a:spcPts val="18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•"/>
              <a:defRPr sz="2000" kern="1200">
                <a:solidFill>
                  <a:srgbClr val="0D0D0D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–"/>
              <a:defRPr kern="1200">
                <a:solidFill>
                  <a:srgbClr val="0D0D0D"/>
                </a:solidFill>
                <a:latin typeface="+mn-lt"/>
                <a:ea typeface="+mn-ea"/>
                <a:cs typeface="+mn-cs"/>
              </a:defRPr>
            </a:lvl2pPr>
            <a:lvl3pPr marL="1085850" indent="-171450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•"/>
              <a:defRPr sz="1600" kern="1200">
                <a:solidFill>
                  <a:srgbClr val="0D0D0D"/>
                </a:solidFill>
                <a:latin typeface="+mn-lt"/>
                <a:ea typeface="+mn-ea"/>
                <a:cs typeface="+mn-cs"/>
              </a:defRPr>
            </a:lvl3pPr>
            <a:lvl4pPr marL="1543050" indent="-171450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–"/>
              <a:defRPr sz="1400" kern="1200">
                <a:solidFill>
                  <a:srgbClr val="0D0D0D"/>
                </a:solidFill>
                <a:latin typeface="+mn-lt"/>
                <a:ea typeface="+mn-ea"/>
                <a:cs typeface="+mn-cs"/>
              </a:defRPr>
            </a:lvl4pPr>
            <a:lvl5pPr marL="2000250" indent="-171450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»"/>
              <a:defRPr sz="1400" kern="1200">
                <a:solidFill>
                  <a:srgbClr val="0D0D0D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2844" indent="-272844" defTabSz="913697">
              <a:buClr>
                <a:srgbClr val="880E25"/>
              </a:buClr>
              <a:buFont typeface="Arial" charset="0"/>
              <a:buNone/>
              <a:defRPr/>
            </a:pPr>
            <a:r>
              <a:rPr lang="ru-RU" altLang="en-US" sz="1900" b="1" dirty="0">
                <a:ea typeface="MS PGothic"/>
                <a:cs typeface="MS PGothic"/>
              </a:rPr>
              <a:t>  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087" y="2952888"/>
            <a:ext cx="3353804" cy="35400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9" name="Таблица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517343"/>
              </p:ext>
            </p:extLst>
          </p:nvPr>
        </p:nvGraphicFramePr>
        <p:xfrm>
          <a:off x="1393687" y="1199337"/>
          <a:ext cx="10146262" cy="14818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731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31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1828">
                <a:tc>
                  <a:txBody>
                    <a:bodyPr/>
                    <a:lstStyle/>
                    <a:p>
                      <a:pPr marL="355600" marR="0" lvl="0" indent="-355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MS PGothic"/>
                          <a:cs typeface="MS PGothic"/>
                        </a:rPr>
                        <a:t>Снижение гемоглобина </a:t>
                      </a:r>
                    </a:p>
                    <a:p>
                      <a:pPr marL="355600" marR="0" lvl="0" indent="-355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MS PGothic"/>
                          <a:cs typeface="MS PGothic"/>
                        </a:rPr>
                        <a:t>Реакция </a:t>
                      </a:r>
                      <a:r>
                        <a:rPr kumimoji="0" lang="ru-RU" altLang="en-US" sz="2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MS PGothic"/>
                          <a:cs typeface="MS PGothic"/>
                        </a:rPr>
                        <a:t>Кумбса</a:t>
                      </a:r>
                      <a:r>
                        <a:rPr kumimoji="0" lang="ru-RU" altLang="en-US" sz="2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MS PGothic"/>
                          <a:cs typeface="MS PGothic"/>
                        </a:rPr>
                        <a:t> отрицательная</a:t>
                      </a:r>
                    </a:p>
                    <a:p>
                      <a:pPr marL="355600" marR="0" lvl="0" indent="-355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MS PGothic"/>
                          <a:cs typeface="MS PGothic"/>
                        </a:rPr>
                        <a:t>Шизоцитоз</a:t>
                      </a:r>
                      <a:r>
                        <a:rPr kumimoji="0" lang="ru-RU" altLang="en-US" sz="2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MS PGothic"/>
                          <a:cs typeface="MS PGothic"/>
                        </a:rPr>
                        <a:t> &gt;1 %</a:t>
                      </a:r>
                      <a:endParaRPr kumimoji="0" lang="en-US" altLang="en-US" sz="2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MS PGothic"/>
                        <a:cs typeface="MS PGothic"/>
                      </a:endParaRPr>
                    </a:p>
                    <a:p>
                      <a:pPr marL="355600" marR="0" lvl="0" indent="-355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MS PGothic"/>
                          <a:cs typeface="MS PGothic"/>
                        </a:rPr>
                        <a:t>ЛДГ</a:t>
                      </a:r>
                      <a:r>
                        <a:rPr kumimoji="0" lang="en-US" altLang="en-US" sz="2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MS PGothic"/>
                          <a:cs typeface="MS PGothic"/>
                        </a:rPr>
                        <a:t> </a:t>
                      </a:r>
                      <a:r>
                        <a:rPr kumimoji="0" lang="ru-RU" altLang="en-US" sz="2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MS PGothic"/>
                          <a:cs typeface="MS PGothic"/>
                        </a:rPr>
                        <a:t>выше нормы</a:t>
                      </a:r>
                      <a:endParaRPr kumimoji="0" lang="en-US" altLang="en-US" sz="2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MS PGothic"/>
                        <a:cs typeface="MS PGothic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55600" marR="0" lvl="0" indent="-355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MS PGothic"/>
                          <a:cs typeface="MS PGothic"/>
                        </a:rPr>
                        <a:t>Низкая концентрация </a:t>
                      </a:r>
                      <a:r>
                        <a:rPr kumimoji="0" lang="ru-RU" altLang="en-US" sz="2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MS PGothic"/>
                          <a:cs typeface="MS PGothic"/>
                        </a:rPr>
                        <a:t>гаптоглобина</a:t>
                      </a:r>
                      <a:endParaRPr kumimoji="0" lang="en-US" altLang="en-US" sz="2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MS PGothic"/>
                        <a:cs typeface="MS PGothic"/>
                      </a:endParaRPr>
                    </a:p>
                    <a:p>
                      <a:pPr marL="355600" marR="0" lvl="0" indent="-355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2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/>
                        </a:rPr>
                        <a:t>Ретикулоцитоз</a:t>
                      </a:r>
                      <a:endParaRPr kumimoji="0" lang="ru-RU" altLang="en-US" sz="2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/>
                      </a:endParaRPr>
                    </a:p>
                    <a:p>
                      <a:pPr marL="355600" marR="0" lvl="0" indent="-355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960000"/>
                        </a:buClr>
                        <a:buSzTx/>
                        <a:buFont typeface="Arial" pitchFamily="34" charset="0"/>
                        <a:buChar char="►"/>
                        <a:tabLst/>
                        <a:defRPr/>
                      </a:pPr>
                      <a:r>
                        <a:rPr kumimoji="0" lang="ru-RU" altLang="en-US" sz="2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/>
                        </a:rPr>
                        <a:t>Повышение билирубина за счет непрямого</a:t>
                      </a:r>
                      <a:endParaRPr kumimoji="0" lang="en-US" altLang="en-US" sz="2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3988912" y="6231333"/>
            <a:ext cx="8070575" cy="523216"/>
          </a:xfrm>
          <a:prstGeom prst="rect">
            <a:avLst/>
          </a:prstGeom>
        </p:spPr>
        <p:txBody>
          <a:bodyPr wrap="square" lIns="91378" tIns="45718" rIns="91378" bIns="45718">
            <a:spAutoFit/>
          </a:bodyPr>
          <a:lstStyle/>
          <a:p>
            <a:pPr defTabSz="913697"/>
            <a:r>
              <a:rPr lang="en-US" sz="1400" i="1" dirty="0" err="1">
                <a:solidFill>
                  <a:prstClr val="black"/>
                </a:solidFill>
              </a:rPr>
              <a:t>Hervent</a:t>
            </a:r>
            <a:r>
              <a:rPr lang="en-US" sz="1400" i="1" dirty="0">
                <a:solidFill>
                  <a:prstClr val="black"/>
                </a:solidFill>
              </a:rPr>
              <a:t> AS, et al. Evaluation of </a:t>
            </a:r>
            <a:r>
              <a:rPr lang="en-US" sz="1400" i="1" dirty="0" err="1">
                <a:solidFill>
                  <a:prstClr val="black"/>
                </a:solidFill>
              </a:rPr>
              <a:t>schistocyte</a:t>
            </a:r>
            <a:r>
              <a:rPr lang="en-US" sz="1400" i="1" dirty="0">
                <a:solidFill>
                  <a:prstClr val="black"/>
                </a:solidFill>
              </a:rPr>
              <a:t> analysis by a novel automated digital cell morphology application. </a:t>
            </a:r>
            <a:r>
              <a:rPr lang="en-US" sz="1400" i="1" dirty="0" err="1">
                <a:solidFill>
                  <a:prstClr val="black"/>
                </a:solidFill>
              </a:rPr>
              <a:t>Int</a:t>
            </a:r>
            <a:r>
              <a:rPr lang="en-US" sz="1400" i="1" dirty="0">
                <a:solidFill>
                  <a:prstClr val="black"/>
                </a:solidFill>
              </a:rPr>
              <a:t> J Lab </a:t>
            </a:r>
            <a:r>
              <a:rPr lang="en-US" sz="1400" i="1" dirty="0" err="1">
                <a:solidFill>
                  <a:prstClr val="black"/>
                </a:solidFill>
              </a:rPr>
              <a:t>Hematol</a:t>
            </a:r>
            <a:r>
              <a:rPr lang="en-US" sz="1400" i="1" dirty="0">
                <a:solidFill>
                  <a:prstClr val="black"/>
                </a:solidFill>
              </a:rPr>
              <a:t>. 2015; 37(5): 588-96</a:t>
            </a:r>
            <a:endParaRPr lang="ru-RU" sz="1400" i="1" dirty="0">
              <a:solidFill>
                <a:prstClr val="black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870" y="2881291"/>
            <a:ext cx="3632407" cy="29308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4108176" y="5783966"/>
            <a:ext cx="1285461" cy="384719"/>
          </a:xfrm>
          <a:prstGeom prst="rect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378" tIns="45718" rIns="91378" bIns="45718" rtlCol="0">
            <a:spAutoFit/>
          </a:bodyPr>
          <a:lstStyle/>
          <a:p>
            <a:pPr algn="ctr" defTabSz="913697"/>
            <a:r>
              <a:rPr lang="ru-RU" sz="1900" b="1" dirty="0" err="1">
                <a:solidFill>
                  <a:prstClr val="black"/>
                </a:solidFill>
              </a:rPr>
              <a:t>шизоциты</a:t>
            </a:r>
            <a:endParaRPr lang="ru-RU" sz="1900" b="1" dirty="0">
              <a:solidFill>
                <a:prstClr val="black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811119" y="5783966"/>
            <a:ext cx="1596887" cy="384719"/>
          </a:xfrm>
          <a:prstGeom prst="rect">
            <a:avLst/>
          </a:prstGeom>
          <a:ln w="3175">
            <a:solidFill>
              <a:schemeClr val="tx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378" tIns="45718" rIns="91378" bIns="45718" rtlCol="0">
            <a:spAutoFit/>
          </a:bodyPr>
          <a:lstStyle/>
          <a:p>
            <a:pPr algn="ctr" defTabSz="913697"/>
            <a:r>
              <a:rPr lang="ru-RU" sz="1900" b="1" dirty="0">
                <a:solidFill>
                  <a:prstClr val="black"/>
                </a:solidFill>
              </a:rPr>
              <a:t>не </a:t>
            </a:r>
            <a:r>
              <a:rPr lang="ru-RU" sz="1900" b="1" dirty="0" err="1">
                <a:solidFill>
                  <a:prstClr val="black"/>
                </a:solidFill>
              </a:rPr>
              <a:t>шизоциты</a:t>
            </a:r>
            <a:endParaRPr lang="ru-RU" sz="1900" b="1" dirty="0">
              <a:solidFill>
                <a:prstClr val="black"/>
              </a:solidFill>
            </a:endParaRPr>
          </a:p>
        </p:txBody>
      </p:sp>
      <p:sp>
        <p:nvSpPr>
          <p:cNvPr id="9216" name="TextBox 9215"/>
          <p:cNvSpPr txBox="1"/>
          <p:nvPr/>
        </p:nvSpPr>
        <p:spPr>
          <a:xfrm>
            <a:off x="7580245" y="2952889"/>
            <a:ext cx="4479235" cy="3031595"/>
          </a:xfrm>
          <a:prstGeom prst="rect">
            <a:avLst/>
          </a:prstGeom>
          <a:noFill/>
        </p:spPr>
        <p:txBody>
          <a:bodyPr wrap="square" lIns="91378" tIns="45718" rIns="91378" bIns="45718" rtlCol="0">
            <a:spAutoFit/>
          </a:bodyPr>
          <a:lstStyle/>
          <a:p>
            <a:pPr marL="285544" indent="-285544" defTabSz="913697">
              <a:buClr>
                <a:srgbClr val="C00000"/>
              </a:buClr>
              <a:buFont typeface="Arial" pitchFamily="34" charset="0"/>
              <a:buChar char="•"/>
            </a:pPr>
            <a:r>
              <a:rPr lang="ru-RU" b="1" dirty="0" err="1">
                <a:solidFill>
                  <a:prstClr val="black"/>
                </a:solidFill>
              </a:rPr>
              <a:t>Шизоциты</a:t>
            </a:r>
            <a:r>
              <a:rPr lang="ru-RU" dirty="0">
                <a:solidFill>
                  <a:prstClr val="black"/>
                </a:solidFill>
              </a:rPr>
              <a:t> (</a:t>
            </a:r>
            <a:r>
              <a:rPr lang="ru-RU" dirty="0" err="1">
                <a:solidFill>
                  <a:prstClr val="black"/>
                </a:solidFill>
              </a:rPr>
              <a:t>шистоциты</a:t>
            </a:r>
            <a:r>
              <a:rPr lang="ru-RU" dirty="0">
                <a:solidFill>
                  <a:prstClr val="black"/>
                </a:solidFill>
              </a:rPr>
              <a:t>) – фрагменты эритроцитов в мазке крови (морфологический маркер ТМА), в виде</a:t>
            </a:r>
          </a:p>
          <a:p>
            <a:pPr defTabSz="913697">
              <a:buClr>
                <a:srgbClr val="C00000"/>
              </a:buClr>
            </a:pPr>
            <a:r>
              <a:rPr lang="ru-RU" sz="1900" dirty="0">
                <a:solidFill>
                  <a:prstClr val="black"/>
                </a:solidFill>
              </a:rPr>
              <a:t>         </a:t>
            </a:r>
            <a:r>
              <a:rPr lang="ru-RU" sz="1600" dirty="0">
                <a:solidFill>
                  <a:prstClr val="black"/>
                </a:solidFill>
              </a:rPr>
              <a:t>- полумесяца,</a:t>
            </a:r>
          </a:p>
          <a:p>
            <a:pPr defTabSz="913697">
              <a:buClr>
                <a:srgbClr val="C00000"/>
              </a:buClr>
            </a:pPr>
            <a:r>
              <a:rPr lang="ru-RU" sz="1600" dirty="0">
                <a:solidFill>
                  <a:prstClr val="black"/>
                </a:solidFill>
              </a:rPr>
              <a:t>          - шляпы Наполеона,</a:t>
            </a:r>
          </a:p>
          <a:p>
            <a:pPr defTabSz="913697">
              <a:buClr>
                <a:srgbClr val="C00000"/>
              </a:buClr>
            </a:pPr>
            <a:r>
              <a:rPr lang="ru-RU" sz="1600" dirty="0">
                <a:solidFill>
                  <a:prstClr val="black"/>
                </a:solidFill>
              </a:rPr>
              <a:t>          - шлема (каски),</a:t>
            </a:r>
          </a:p>
          <a:p>
            <a:pPr defTabSz="913697">
              <a:buClr>
                <a:srgbClr val="C00000"/>
              </a:buClr>
            </a:pPr>
            <a:r>
              <a:rPr lang="ru-RU" sz="1600" dirty="0">
                <a:solidFill>
                  <a:prstClr val="black"/>
                </a:solidFill>
              </a:rPr>
              <a:t>          - треугольника,</a:t>
            </a:r>
          </a:p>
          <a:p>
            <a:pPr defTabSz="913697">
              <a:buClr>
                <a:srgbClr val="C00000"/>
              </a:buClr>
            </a:pPr>
            <a:r>
              <a:rPr lang="ru-RU" sz="1600" dirty="0">
                <a:solidFill>
                  <a:prstClr val="black"/>
                </a:solidFill>
              </a:rPr>
              <a:t>          - и др.</a:t>
            </a:r>
          </a:p>
          <a:p>
            <a:pPr marL="285544" indent="-285544" defTabSz="913697">
              <a:buClr>
                <a:srgbClr val="C00000"/>
              </a:buClr>
              <a:buFont typeface="Arial" pitchFamily="34" charset="0"/>
              <a:buChar char="•"/>
            </a:pPr>
            <a:r>
              <a:rPr lang="ru-RU" b="1" dirty="0" err="1">
                <a:solidFill>
                  <a:srgbClr val="C00000"/>
                </a:solidFill>
              </a:rPr>
              <a:t>Шизоцитоз</a:t>
            </a:r>
            <a:r>
              <a:rPr lang="ru-RU" b="1" dirty="0">
                <a:solidFill>
                  <a:srgbClr val="C00000"/>
                </a:solidFill>
              </a:rPr>
              <a:t> &gt;1</a:t>
            </a:r>
            <a:r>
              <a:rPr lang="en-US" b="1" dirty="0">
                <a:solidFill>
                  <a:srgbClr val="C00000"/>
                </a:solidFill>
              </a:rPr>
              <a:t>%</a:t>
            </a:r>
            <a:r>
              <a:rPr lang="en-US" dirty="0">
                <a:solidFill>
                  <a:prstClr val="black"/>
                </a:solidFill>
              </a:rPr>
              <a:t> </a:t>
            </a:r>
            <a:r>
              <a:rPr lang="ru-RU" dirty="0">
                <a:solidFill>
                  <a:prstClr val="black"/>
                </a:solidFill>
              </a:rPr>
              <a:t>диагностически значим!</a:t>
            </a:r>
          </a:p>
          <a:p>
            <a:pPr marL="285544" indent="-285544" defTabSz="913697">
              <a:buClr>
                <a:srgbClr val="C00000"/>
              </a:buClr>
              <a:buFont typeface="Arial" pitchFamily="34" charset="0"/>
              <a:buChar char="•"/>
            </a:pPr>
            <a:r>
              <a:rPr lang="ru-RU" dirty="0">
                <a:solidFill>
                  <a:prstClr val="black"/>
                </a:solidFill>
              </a:rPr>
              <a:t>В первые сутки ТМА </a:t>
            </a:r>
            <a:r>
              <a:rPr lang="ru-RU" dirty="0" err="1">
                <a:solidFill>
                  <a:prstClr val="black"/>
                </a:solidFill>
              </a:rPr>
              <a:t>шизоциты</a:t>
            </a:r>
            <a:r>
              <a:rPr lang="ru-RU" dirty="0">
                <a:solidFill>
                  <a:prstClr val="black"/>
                </a:solidFill>
              </a:rPr>
              <a:t> могут не определяться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F9DAB8A-C837-4925-88BE-B27BBE315B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2843" y="1199337"/>
            <a:ext cx="6079921" cy="5516299"/>
          </a:xfrm>
          <a:prstGeom prst="rect">
            <a:avLst/>
          </a:prstGeom>
          <a:ln>
            <a:solidFill>
              <a:srgbClr val="C00000"/>
            </a:solidFill>
          </a:ln>
        </p:spPr>
      </p:pic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4DC56352-FF70-4123-91FC-F9998AD82D0B}"/>
              </a:ext>
            </a:extLst>
          </p:cNvPr>
          <p:cNvSpPr/>
          <p:nvPr/>
        </p:nvSpPr>
        <p:spPr>
          <a:xfrm>
            <a:off x="3248643" y="4722914"/>
            <a:ext cx="210214" cy="219200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626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Прямоугольник 9216"/>
          <p:cNvSpPr/>
          <p:nvPr/>
        </p:nvSpPr>
        <p:spPr>
          <a:xfrm>
            <a:off x="7882281" y="1222245"/>
            <a:ext cx="3074504" cy="4132971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378" tIns="45718" rIns="91378" bIns="45718" spcCol="0" rtlCol="0" anchor="ctr"/>
          <a:lstStyle/>
          <a:p>
            <a:pPr algn="ctr" defTabSz="913697"/>
            <a:endParaRPr lang="ru-RU" sz="1900">
              <a:solidFill>
                <a:prstClr val="black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" y="7"/>
            <a:ext cx="12191999" cy="9524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91378" tIns="45718" rIns="91378" bIns="4571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spcBef>
                <a:spcPts val="0"/>
              </a:spcBef>
              <a:defRPr/>
            </a:pPr>
            <a:r>
              <a:rPr lang="ru-RU" sz="2800" b="1" kern="0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b="1" kern="0" dirty="0">
                <a:solidFill>
                  <a:srgbClr val="1F497D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ДИФФЕРЕНЦИАЛЬНАЯ ДИАГНОСТИКА ГУС: </a:t>
            </a:r>
          </a:p>
          <a:p>
            <a:pPr lvl="0" algn="l">
              <a:spcBef>
                <a:spcPts val="0"/>
              </a:spcBef>
              <a:defRPr/>
            </a:pPr>
            <a:r>
              <a:rPr lang="ru-RU" sz="2800" b="1" kern="0" dirty="0">
                <a:solidFill>
                  <a:srgbClr val="1F497D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шаг 1 - Подтверждение ТМА</a:t>
            </a:r>
            <a:endParaRPr lang="ru-RU" sz="2800" dirty="0">
              <a:solidFill>
                <a:srgbClr val="1F497D"/>
              </a:solidFill>
              <a:latin typeface="Calibri" panose="020F0502020204030204" pitchFamily="34" charset="0"/>
              <a:ea typeface="Arial Unicode MS" pitchFamily="34" charset="-128"/>
              <a:cs typeface="Calibri" panose="020F050202020403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 bwMode="auto">
          <a:xfrm>
            <a:off x="652051" y="2379651"/>
            <a:ext cx="4741584" cy="384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378" tIns="45718" rIns="91378" bIns="45718">
            <a:spAutoFit/>
          </a:bodyPr>
          <a:lstStyle>
            <a:lvl1pPr marL="171450" indent="-171450" algn="l" rtl="0" eaLnBrk="0" fontAlgn="base" hangingPunct="0">
              <a:spcBef>
                <a:spcPts val="18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•"/>
              <a:defRPr sz="2000" kern="1200">
                <a:solidFill>
                  <a:srgbClr val="0D0D0D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–"/>
              <a:defRPr kern="1200">
                <a:solidFill>
                  <a:srgbClr val="0D0D0D"/>
                </a:solidFill>
                <a:latin typeface="+mn-lt"/>
                <a:ea typeface="+mn-ea"/>
                <a:cs typeface="+mn-cs"/>
              </a:defRPr>
            </a:lvl2pPr>
            <a:lvl3pPr marL="1085850" indent="-171450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•"/>
              <a:defRPr sz="1600" kern="1200">
                <a:solidFill>
                  <a:srgbClr val="0D0D0D"/>
                </a:solidFill>
                <a:latin typeface="+mn-lt"/>
                <a:ea typeface="+mn-ea"/>
                <a:cs typeface="+mn-cs"/>
              </a:defRPr>
            </a:lvl3pPr>
            <a:lvl4pPr marL="1543050" indent="-171450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–"/>
              <a:defRPr sz="1400" kern="1200">
                <a:solidFill>
                  <a:srgbClr val="0D0D0D"/>
                </a:solidFill>
                <a:latin typeface="+mn-lt"/>
                <a:ea typeface="+mn-ea"/>
                <a:cs typeface="+mn-cs"/>
              </a:defRPr>
            </a:lvl4pPr>
            <a:lvl5pPr marL="2000250" indent="-171450" algn="l" rtl="0" eaLnBrk="0" fontAlgn="base" hangingPunct="0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»"/>
              <a:defRPr sz="1400" kern="1200">
                <a:solidFill>
                  <a:srgbClr val="0D0D0D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72844" indent="-272844" defTabSz="913697">
              <a:buClr>
                <a:srgbClr val="880E25"/>
              </a:buClr>
              <a:buFont typeface="Arial" charset="0"/>
              <a:buNone/>
              <a:defRPr/>
            </a:pPr>
            <a:r>
              <a:rPr lang="ru-RU" altLang="en-US" sz="1900" b="1" dirty="0">
                <a:ea typeface="MS PGothic"/>
                <a:cs typeface="MS PGothic"/>
              </a:rPr>
              <a:t>   </a:t>
            </a:r>
          </a:p>
        </p:txBody>
      </p:sp>
      <p:sp>
        <p:nvSpPr>
          <p:cNvPr id="36" name="Content Placeholder 2"/>
          <p:cNvSpPr txBox="1">
            <a:spLocks/>
          </p:cNvSpPr>
          <p:nvPr/>
        </p:nvSpPr>
        <p:spPr bwMode="auto">
          <a:xfrm>
            <a:off x="1016072" y="1443843"/>
            <a:ext cx="6305551" cy="3970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78" tIns="45718" rIns="91378" bIns="45718">
            <a:spAutoFit/>
          </a:bodyPr>
          <a:lstStyle>
            <a:lvl1pPr marL="441325" indent="-441325">
              <a:defRPr sz="2800"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1pPr>
            <a:lvl2pPr>
              <a:defRPr sz="2400"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2pPr>
            <a:lvl3pPr marL="1085850" indent="-171450">
              <a:defRPr sz="2000"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3pPr>
            <a:lvl4pPr marL="1543050" indent="-171450"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4pPr>
            <a:lvl5pPr marL="2000250" indent="-171450"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5pPr>
            <a:lvl6pPr marL="2457450" indent="-171450" fontAlgn="base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6pPr>
            <a:lvl7pPr marL="2914650" indent="-171450" fontAlgn="base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7pPr>
            <a:lvl8pPr marL="3371850" indent="-171450" fontAlgn="base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8pPr>
            <a:lvl9pPr marL="3829050" indent="-171450" fontAlgn="base"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DejaVu Sans"/>
                <a:cs typeface="DejaVu Sans"/>
              </a:defRPr>
            </a:lvl9pPr>
          </a:lstStyle>
          <a:p>
            <a:pPr defTabSz="913697">
              <a:spcBef>
                <a:spcPts val="1800"/>
              </a:spcBef>
              <a:buClr>
                <a:srgbClr val="960000"/>
              </a:buClr>
              <a:buFont typeface="Arial" pitchFamily="34" charset="0"/>
              <a:buChar char="►"/>
            </a:pPr>
            <a:r>
              <a:rPr lang="ru-RU" altLang="en-US" dirty="0">
                <a:solidFill>
                  <a:srgbClr val="0D0D0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</a:t>
            </a:r>
            <a:r>
              <a:rPr lang="ru-RU" altLang="en-US" dirty="0">
                <a:solidFill>
                  <a:srgbClr val="0D0D0D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ромбоциты </a:t>
            </a:r>
            <a:r>
              <a:rPr lang="en-US" altLang="en-US" dirty="0">
                <a:solidFill>
                  <a:srgbClr val="0D0D0D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&lt;150,000</a:t>
            </a:r>
            <a:r>
              <a:rPr lang="ru-RU" altLang="en-US" dirty="0">
                <a:solidFill>
                  <a:srgbClr val="0D0D0D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/</a:t>
            </a:r>
            <a:r>
              <a:rPr lang="en-US" altLang="en-US" dirty="0">
                <a:solidFill>
                  <a:srgbClr val="0D0D0D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mm</a:t>
            </a:r>
            <a:r>
              <a:rPr lang="en-US" altLang="en-US" baseline="30000" dirty="0">
                <a:solidFill>
                  <a:srgbClr val="0D0D0D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3</a:t>
            </a:r>
            <a:r>
              <a:rPr lang="en-US" altLang="en-US" dirty="0">
                <a:solidFill>
                  <a:srgbClr val="0D0D0D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 </a:t>
            </a:r>
          </a:p>
          <a:p>
            <a:pPr defTabSz="913697">
              <a:buClr>
                <a:srgbClr val="960000"/>
              </a:buClr>
              <a:buFont typeface="Arial" pitchFamily="34" charset="0"/>
              <a:buChar char="►"/>
            </a:pPr>
            <a:r>
              <a:rPr lang="ru-RU" altLang="en-US" dirty="0">
                <a:solidFill>
                  <a:srgbClr val="0D0D0D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Количество тромбоцитов может </a:t>
            </a:r>
            <a:r>
              <a:rPr lang="ru-RU" altLang="en-US" dirty="0">
                <a:solidFill>
                  <a:prstClr val="black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уменьшаться </a:t>
            </a:r>
            <a:r>
              <a:rPr lang="en-US" altLang="en-US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&gt;</a:t>
            </a:r>
            <a:r>
              <a:rPr lang="ru-RU" altLang="en-US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25%,</a:t>
            </a:r>
            <a:r>
              <a:rPr lang="ru-RU" altLang="en-US" dirty="0">
                <a:solidFill>
                  <a:prstClr val="black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 не выходя за границы нормы</a:t>
            </a:r>
            <a:endParaRPr lang="en-US" altLang="en-US" dirty="0">
              <a:solidFill>
                <a:prstClr val="black"/>
              </a:solidFill>
              <a:latin typeface="Calibri" panose="020F0502020204030204" pitchFamily="34" charset="0"/>
              <a:ea typeface="MS PGothic" pitchFamily="34" charset="-128"/>
              <a:cs typeface="Calibri" panose="020F0502020204030204" pitchFamily="34" charset="0"/>
            </a:endParaRPr>
          </a:p>
          <a:p>
            <a:pPr defTabSz="913697">
              <a:buClr>
                <a:srgbClr val="960000"/>
              </a:buClr>
              <a:buFont typeface="Arial" pitchFamily="34" charset="0"/>
              <a:buChar char="►"/>
            </a:pPr>
            <a:r>
              <a:rPr lang="ru-RU" altLang="en-US" dirty="0">
                <a:solidFill>
                  <a:srgbClr val="0D0D0D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В мазках периферической крови можно обнаружить гигантские тромбоциты</a:t>
            </a:r>
          </a:p>
          <a:p>
            <a:pPr defTabSz="913697">
              <a:buClr>
                <a:srgbClr val="960000"/>
              </a:buClr>
              <a:buFont typeface="Arial" pitchFamily="34" charset="0"/>
              <a:buChar char="►"/>
            </a:pPr>
            <a:r>
              <a:rPr lang="ru-RU" altLang="en-US" dirty="0">
                <a:solidFill>
                  <a:srgbClr val="0D0D0D"/>
                </a:solidFill>
                <a:latin typeface="Calibri" panose="020F0502020204030204" pitchFamily="34" charset="0"/>
                <a:ea typeface="MS PGothic" pitchFamily="34" charset="-128"/>
                <a:cs typeface="Calibri" panose="020F0502020204030204" pitchFamily="34" charset="0"/>
              </a:rPr>
              <a:t>Нормальное количество мегакариоцитов </a:t>
            </a:r>
            <a:endParaRPr lang="en-US" altLang="en-US" dirty="0">
              <a:solidFill>
                <a:srgbClr val="0D0D0D"/>
              </a:solidFill>
              <a:latin typeface="Calibri" panose="020F0502020204030204" pitchFamily="34" charset="0"/>
              <a:ea typeface="MS PGothic" pitchFamily="34" charset="-128"/>
              <a:cs typeface="Calibri" panose="020F0502020204030204" pitchFamily="34" charset="0"/>
            </a:endParaRPr>
          </a:p>
        </p:txBody>
      </p:sp>
      <p:sp>
        <p:nvSpPr>
          <p:cNvPr id="37" name="Rectangle 9"/>
          <p:cNvSpPr>
            <a:spLocks noChangeArrowheads="1"/>
          </p:cNvSpPr>
          <p:nvPr/>
        </p:nvSpPr>
        <p:spPr bwMode="auto">
          <a:xfrm>
            <a:off x="103414" y="5766113"/>
            <a:ext cx="11985171" cy="7921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C00000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txBody>
          <a:bodyPr wrap="none" lIns="91378" tIns="45718" rIns="91378" bIns="45718" anchor="ctr"/>
          <a:lstStyle/>
          <a:p>
            <a:pPr algn="ctr" defTabSz="913697">
              <a:defRPr/>
            </a:pPr>
            <a:r>
              <a:rPr lang="ru-RU" altLang="en-US" sz="2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Для определения истинного количества тромбоцитов необходим их подсчет вручную, </a:t>
            </a:r>
          </a:p>
          <a:p>
            <a:pPr algn="ctr" defTabSz="913697">
              <a:defRPr/>
            </a:pPr>
            <a:r>
              <a:rPr lang="ru-RU" altLang="en-US" sz="2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так как анализатором фрагментированные эритроциты воспринимаются как тромбоциты </a:t>
            </a:r>
          </a:p>
        </p:txBody>
      </p:sp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7" b="5199"/>
          <a:stretch>
            <a:fillRect/>
          </a:stretch>
        </p:blipFill>
        <p:spPr bwMode="auto">
          <a:xfrm>
            <a:off x="8012064" y="1353431"/>
            <a:ext cx="2814983" cy="1935301"/>
          </a:xfrm>
          <a:prstGeom prst="rect">
            <a:avLst/>
          </a:prstGeom>
          <a:noFill/>
          <a:ln w="19050">
            <a:solidFill>
              <a:srgbClr val="F7964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" t="2531" r="958" b="3780"/>
          <a:stretch>
            <a:fillRect/>
          </a:stretch>
        </p:blipFill>
        <p:spPr bwMode="auto">
          <a:xfrm>
            <a:off x="8015772" y="3360169"/>
            <a:ext cx="2811253" cy="1958360"/>
          </a:xfrm>
          <a:prstGeom prst="rect">
            <a:avLst/>
          </a:prstGeom>
          <a:noFill/>
          <a:ln w="19050">
            <a:solidFill>
              <a:srgbClr val="F7964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8561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3288" y="1322300"/>
            <a:ext cx="4847063" cy="489364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91378" tIns="45718" rIns="91378" bIns="45718">
            <a:spAutoFit/>
          </a:bodyPr>
          <a:lstStyle/>
          <a:p>
            <a:pPr marL="0" marR="0" lvl="0" indent="0" algn="l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itchFamily="34" charset="0"/>
              </a:rPr>
              <a:t>Острое повреждение почек (ОПП)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itchFamily="34" charset="0"/>
              </a:rPr>
              <a:t>– это синдром внезапного снижения гломерулярной фильтрации различной этиологии, который сопровождается:</a:t>
            </a:r>
          </a:p>
          <a:p>
            <a:pPr marL="285544" marR="0" lvl="0" indent="-285544" algn="l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itchFamily="34" charset="0"/>
              </a:rPr>
              <a:t>повышением креатинина крови на 0,3 мг/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itchFamily="34" charset="0"/>
              </a:rPr>
              <a:t>дл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itchFamily="34" charset="0"/>
              </a:rPr>
              <a:t> (26,5 мкмоль/л) в течение 48 часов;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itchFamily="34" charset="0"/>
              </a:rPr>
              <a:t>ИЛИ</a:t>
            </a:r>
          </a:p>
          <a:p>
            <a:pPr marL="285544" marR="0" lvl="0" indent="-285544" algn="l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itchFamily="34" charset="0"/>
              </a:rPr>
              <a:t>повышением уровня креатинина в 1,5 раза от исходного, если он был известен, или измеренного в предыдущие 7 дней;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itchFamily="34" charset="0"/>
              </a:rPr>
              <a:t>ИЛИ</a:t>
            </a:r>
          </a:p>
          <a:p>
            <a:pPr marL="285544" marR="0" lvl="0" indent="-285544" algn="l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itchFamily="34" charset="0"/>
                <a:ea typeface="+mn-ea"/>
                <a:cs typeface="Arial" pitchFamily="34" charset="0"/>
              </a:rPr>
              <a:t>снижение диуреза &lt; 0,5 мл/кг/ч в течение 6 часов.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185331" y="1352539"/>
          <a:ext cx="6662665" cy="4814085"/>
        </p:xfrm>
        <a:graphic>
          <a:graphicData uri="http://schemas.openxmlformats.org/drawingml/2006/table">
            <a:tbl>
              <a:tblPr firstRow="1" bandRow="1"/>
              <a:tblGrid>
                <a:gridCol w="9701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90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018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2456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indent="22860"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Стадии ОПП</a:t>
                      </a:r>
                      <a:endParaRPr lang="ru-RU" sz="18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91435" marR="91435" marT="45707" marB="45707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indent="22860"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Уровень сывороточного креатинина (</a:t>
                      </a:r>
                      <a:r>
                        <a:rPr lang="en-US" sz="1800" dirty="0" err="1">
                          <a:effectLst/>
                          <a:latin typeface="Arial Narrow" pitchFamily="34" charset="0"/>
                        </a:rPr>
                        <a:t>SCr</a:t>
                      </a: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) и расчетной скорости клубочковой фильтрации (рСКФ)</a:t>
                      </a:r>
                      <a:endParaRPr lang="ru-RU" sz="1800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91435" marR="91435" marT="45707" marB="45707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indent="22860"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 Narrow" pitchFamily="34" charset="0"/>
                        </a:rPr>
                        <a:t>Скорость мочеотделения</a:t>
                      </a:r>
                      <a:endParaRPr lang="ru-RU" sz="180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91435" marR="91435" marT="45707" marB="45707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5455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indent="22860"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1</a:t>
                      </a:r>
                      <a:endParaRPr lang="ru-RU" sz="18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91435" marR="91435" marT="45707" marB="45707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254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↑</a:t>
                      </a:r>
                      <a:r>
                        <a:rPr lang="en-US" sz="1800" dirty="0" err="1">
                          <a:effectLst/>
                          <a:latin typeface="Arial Narrow" pitchFamily="34" charset="0"/>
                        </a:rPr>
                        <a:t>SCr</a:t>
                      </a: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 в 1,5-1,9 раза от исходного в течение предыдущих 7 дней или на ≥26,5 мкмоль/л от исходного в течение 48ч </a:t>
                      </a:r>
                    </a:p>
                  </a:txBody>
                  <a:tcPr marL="91435" marR="91435" marT="45707" marB="45707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254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&lt; 0,5 мл/кг/час в</a:t>
                      </a:r>
                      <a:r>
                        <a:rPr lang="ru-RU" sz="1800" baseline="0" dirty="0">
                          <a:effectLst/>
                          <a:latin typeface="Arial Narrow" pitchFamily="34" charset="0"/>
                        </a:rPr>
                        <a:t> течение </a:t>
                      </a: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6-12 часов</a:t>
                      </a:r>
                    </a:p>
                  </a:txBody>
                  <a:tcPr marL="91435" marR="91435" marT="45707" marB="45707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254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08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indent="22860"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 Narrow" pitchFamily="34" charset="0"/>
                        </a:rPr>
                        <a:t>2</a:t>
                      </a:r>
                      <a:endParaRPr lang="ru-RU" sz="1800" b="1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91435" marR="91435" marT="45707" marB="45707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↑</a:t>
                      </a:r>
                      <a:r>
                        <a:rPr lang="en-US" sz="1800" dirty="0" err="1">
                          <a:effectLst/>
                          <a:latin typeface="Arial Narrow" pitchFamily="34" charset="0"/>
                        </a:rPr>
                        <a:t>SCr</a:t>
                      </a: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 в 2-2,9 раза выше исходного уровня</a:t>
                      </a:r>
                    </a:p>
                  </a:txBody>
                  <a:tcPr marL="91435" marR="91435" marT="45707" marB="45707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&lt; 0,5 мл/кг/час ≥12 часов</a:t>
                      </a:r>
                    </a:p>
                  </a:txBody>
                  <a:tcPr marL="91435" marR="91435" marT="45707" marB="45707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9610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indent="22860" algn="ctr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Arial Narrow" pitchFamily="34" charset="0"/>
                        </a:rPr>
                        <a:t>3</a:t>
                      </a:r>
                      <a:endParaRPr lang="ru-RU" sz="1800" b="1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91435" marR="91435" marT="45707" marB="45707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↑</a:t>
                      </a:r>
                      <a:r>
                        <a:rPr lang="en-US" sz="1800" dirty="0" err="1">
                          <a:effectLst/>
                          <a:latin typeface="Arial Narrow" pitchFamily="34" charset="0"/>
                        </a:rPr>
                        <a:t>SCr</a:t>
                      </a: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 </a:t>
                      </a: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+mn-cs"/>
                        </a:rPr>
                        <a:t>&gt; </a:t>
                      </a: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Narrow" pitchFamily="34" charset="0"/>
                          <a:ea typeface="+mn-ea"/>
                          <a:cs typeface="Arial" pitchFamily="34" charset="0"/>
                        </a:rPr>
                        <a:t>3 раза выше исходного или повышение ≥ 353,6 мкмоль/л или начало заместительной почечной терапии или у детей &lt;18 лет рСКФ &lt; 35 мл/мин/1,73м²</a:t>
                      </a:r>
                      <a:endParaRPr lang="ru-RU" sz="18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91435" marR="91435" marT="45707" marB="45707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Book Antiqua"/>
                        </a:defRPr>
                      </a:lvl9pPr>
                    </a:lstStyle>
                    <a:p>
                      <a:pPr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&lt; 0,3 мл/кг/час</a:t>
                      </a:r>
                    </a:p>
                    <a:p>
                      <a:pPr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за 24 часа или</a:t>
                      </a:r>
                    </a:p>
                    <a:p>
                      <a:pPr algn="l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анурия </a:t>
                      </a:r>
                      <a:r>
                        <a:rPr lang="en-US" sz="1800" dirty="0">
                          <a:effectLst/>
                          <a:latin typeface="Arial Narrow" pitchFamily="34" charset="0"/>
                        </a:rPr>
                        <a:t>&gt;</a:t>
                      </a:r>
                      <a:r>
                        <a:rPr lang="ru-RU" sz="1800" dirty="0">
                          <a:effectLst/>
                          <a:latin typeface="Arial Narrow" pitchFamily="34" charset="0"/>
                        </a:rPr>
                        <a:t> 12 часов</a:t>
                      </a:r>
                      <a:endParaRPr lang="ru-RU" sz="1800" b="1" dirty="0">
                        <a:effectLst/>
                        <a:latin typeface="Arial Narrow" pitchFamily="34" charset="0"/>
                        <a:ea typeface="Times New Roman"/>
                      </a:endParaRPr>
                    </a:p>
                  </a:txBody>
                  <a:tcPr marL="91435" marR="91435" marT="45707" marB="45707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806391" y="6423158"/>
            <a:ext cx="6872868" cy="323161"/>
          </a:xfrm>
          <a:prstGeom prst="rect">
            <a:avLst/>
          </a:prstGeom>
        </p:spPr>
        <p:txBody>
          <a:bodyPr wrap="square" lIns="91378" tIns="45718" rIns="91378" bIns="45718">
            <a:spAutoFit/>
          </a:bodyPr>
          <a:lstStyle/>
          <a:p>
            <a:pPr marL="0" marR="0" lvl="0" indent="0" algn="ctr" defTabSz="91369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KDIGO Clinical Practice Guideline for Acute Kidney Injury. Kidney Int. 2012; 2(1).</a:t>
            </a:r>
            <a:endParaRPr kumimoji="0" lang="ru-RU" sz="1500" b="0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53BBE151-19B8-4689-9B2A-F6D5DC55320F}"/>
              </a:ext>
            </a:extLst>
          </p:cNvPr>
          <p:cNvSpPr txBox="1">
            <a:spLocks/>
          </p:cNvSpPr>
          <p:nvPr/>
        </p:nvSpPr>
        <p:spPr>
          <a:xfrm>
            <a:off x="8" y="7"/>
            <a:ext cx="12191999" cy="9524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91378" tIns="45718" rIns="91378" bIns="4571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algn="l">
              <a:spcBef>
                <a:spcPts val="0"/>
              </a:spcBef>
              <a:defRPr/>
            </a:pPr>
            <a:r>
              <a:rPr lang="ru-RU" sz="2800" b="1" kern="0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800" b="1" kern="0" dirty="0">
                <a:solidFill>
                  <a:srgbClr val="1F497D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ДИФФЕРЕНЦИАЛЬНАЯ ДИАГНОСТИКА ГУС: </a:t>
            </a:r>
          </a:p>
          <a:p>
            <a:pPr lvl="0" algn="l">
              <a:spcBef>
                <a:spcPts val="0"/>
              </a:spcBef>
              <a:defRPr/>
            </a:pPr>
            <a:r>
              <a:rPr lang="ru-RU" sz="2800" b="1" kern="0" dirty="0">
                <a:solidFill>
                  <a:srgbClr val="1F497D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шаг 1 - Подтверждение ТМА и ГУС</a:t>
            </a:r>
            <a:endParaRPr lang="ru-RU" sz="2800" dirty="0">
              <a:solidFill>
                <a:srgbClr val="1F497D"/>
              </a:solidFill>
              <a:latin typeface="Calibri" panose="020F0502020204030204" pitchFamily="34" charset="0"/>
              <a:ea typeface="Arial Unicode MS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265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8" y="7"/>
            <a:ext cx="12191999" cy="9524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91378" tIns="45718" rIns="91378" bIns="4571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  <a:defRPr/>
            </a:pPr>
            <a:r>
              <a:rPr lang="ru-RU" sz="2800" b="1" kern="0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ИСКЛЮЧИТЬ ДВС-синдром</a:t>
            </a:r>
            <a:endParaRPr lang="ru-RU" sz="2800" dirty="0">
              <a:solidFill>
                <a:srgbClr val="1F497D"/>
              </a:solidFill>
              <a:latin typeface="Calibri" panose="020F0502020204030204" pitchFamily="34" charset="0"/>
              <a:ea typeface="Arial Unicode MS" pitchFamily="34" charset="-128"/>
              <a:cs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3487" y="1093524"/>
            <a:ext cx="115967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Основные лабораторные особенности ДВС-синдрома включают повышение маркеров фибринообразования и активации фибринолиза (растворимых фибрин-мономерных комплексов (РФМК) и Д-димеров), воспаления (С-реактивного белка (СРБ), прокальцитонина, пресепсина), потребление тромбоцитов и факторов свертывания.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4236870"/>
              </p:ext>
            </p:extLst>
          </p:nvPr>
        </p:nvGraphicFramePr>
        <p:xfrm>
          <a:off x="185569" y="2557999"/>
          <a:ext cx="8124458" cy="3919730"/>
        </p:xfrm>
        <a:graphic>
          <a:graphicData uri="http://schemas.openxmlformats.org/drawingml/2006/table">
            <a:tbl>
              <a:tblPr firstRow="1" firstCol="1" bandRow="1"/>
              <a:tblGrid>
                <a:gridCol w="81244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970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476500" algn="l"/>
                        </a:tabLst>
                      </a:pPr>
                      <a:r>
                        <a:rPr lang="ru-RU" sz="1500">
                          <a:effectLst/>
                          <a:latin typeface="+mn-lt"/>
                          <a:ea typeface="Calibri"/>
                          <a:cs typeface="Times New Roman"/>
                        </a:rPr>
                        <a:t>Оценка риска:</a:t>
                      </a:r>
                    </a:p>
                    <a:p>
                      <a:pPr marL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76500" algn="l"/>
                        </a:tabLst>
                      </a:pPr>
                      <a:r>
                        <a:rPr lang="ru-RU" sz="1500">
                          <a:effectLst/>
                          <a:latin typeface="+mn-lt"/>
                          <a:ea typeface="Calibri"/>
                          <a:cs typeface="Times New Roman"/>
                        </a:rPr>
                        <a:t>Есть ли у пациента заболевание, которое, как известно, может быть связано с ДВС-синдромом?</a:t>
                      </a:r>
                    </a:p>
                    <a:p>
                      <a:pPr marL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476500" algn="l"/>
                        </a:tabLst>
                      </a:pPr>
                      <a:r>
                        <a:rPr lang="ru-RU" sz="1500">
                          <a:effectLst/>
                          <a:latin typeface="+mn-lt"/>
                          <a:ea typeface="Calibri"/>
                          <a:cs typeface="Times New Roman"/>
                        </a:rPr>
                        <a:t>Если, да, то продолжайте оценку. Если, нет, не используйте этот алгоритм</a:t>
                      </a:r>
                    </a:p>
                  </a:txBody>
                  <a:tcPr marL="50800" marR="5080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025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476500" algn="l"/>
                        </a:tabLst>
                      </a:pPr>
                      <a:r>
                        <a:rPr lang="ru-RU" sz="15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2. Контроль основных параметров коагуляции (количество тромбоцитов, маркеры фибринолиза, протромбиновое время, концентрация фибриногена)</a:t>
                      </a:r>
                    </a:p>
                  </a:txBody>
                  <a:tcPr marL="50800" marR="508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025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476500" algn="l"/>
                        </a:tabLst>
                      </a:pPr>
                      <a:r>
                        <a:rPr lang="ru-RU" sz="15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3. Шкала оценки глобальной коагуляции: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476500" algn="l"/>
                        </a:tabLst>
                      </a:pPr>
                      <a:r>
                        <a:rPr lang="ru-RU" sz="1500" b="1" i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число тромбоцитов</a:t>
                      </a:r>
                      <a:r>
                        <a:rPr lang="ru-RU" sz="15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: &gt;100×10</a:t>
                      </a:r>
                      <a:r>
                        <a:rPr lang="ru-RU" sz="1500" baseline="300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9</a:t>
                      </a:r>
                      <a:r>
                        <a:rPr lang="ru-RU" sz="15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/л – 0 баллов, &lt;100×10</a:t>
                      </a:r>
                      <a:r>
                        <a:rPr lang="ru-RU" sz="1500" baseline="300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9</a:t>
                      </a:r>
                      <a:r>
                        <a:rPr lang="ru-RU" sz="15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/л – 1 балл, &lt;50×10</a:t>
                      </a:r>
                      <a:r>
                        <a:rPr lang="ru-RU" sz="1500" baseline="300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9</a:t>
                      </a:r>
                      <a:r>
                        <a:rPr lang="ru-RU" sz="15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/л – 2 балла;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476500" algn="l"/>
                        </a:tabLst>
                      </a:pPr>
                      <a:r>
                        <a:rPr lang="ru-RU" sz="1500" b="1" i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повышение Д-димеров или РФМК</a:t>
                      </a:r>
                      <a:r>
                        <a:rPr lang="ru-RU" sz="15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: нет – 0 баллов, умеренное – 1 балл, </a:t>
                      </a:r>
                      <a:br>
                        <a:rPr lang="ru-RU" sz="15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</a:br>
                      <a:r>
                        <a:rPr lang="ru-RU" sz="15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выраженное – 2 балла;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476500" algn="l"/>
                        </a:tabLst>
                      </a:pPr>
                      <a:r>
                        <a:rPr lang="ru-RU" sz="1500" b="1" i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удлинение протромбинового времени на</a:t>
                      </a:r>
                      <a:r>
                        <a:rPr lang="ru-RU" sz="15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: &lt;3 сек. – 0 баллов, 3-&lt;6 сек. – 1 балл, </a:t>
                      </a:r>
                      <a:br>
                        <a:rPr lang="ru-RU" sz="15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</a:br>
                      <a:r>
                        <a:rPr lang="ru-RU" sz="15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≥6 сек. – 2 балла;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476500" algn="l"/>
                        </a:tabLst>
                      </a:pPr>
                      <a:r>
                        <a:rPr lang="ru-RU" sz="1500" b="1" i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концентрация фибриногена</a:t>
                      </a:r>
                      <a:r>
                        <a:rPr lang="ru-RU" sz="15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: ≥1 г/л – 0 баллов, &lt;1 г/л – 1 балл</a:t>
                      </a:r>
                    </a:p>
                  </a:txBody>
                  <a:tcPr marL="50800" marR="508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3025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2476500" algn="l"/>
                        </a:tabLst>
                      </a:pPr>
                      <a:r>
                        <a:rPr lang="ru-RU" sz="15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4.</a:t>
                      </a:r>
                      <a:r>
                        <a:rPr lang="ru-RU" sz="1500" baseline="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5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Суммирование баллов: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476500" algn="l"/>
                        </a:tabLst>
                      </a:pPr>
                      <a:r>
                        <a:rPr lang="ru-RU" sz="15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≥5 баллов – явный ДВС-синдром</a:t>
                      </a:r>
                      <a:r>
                        <a:rPr lang="ru-RU" sz="15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;</a:t>
                      </a: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2476500" algn="l"/>
                        </a:tabLst>
                      </a:pPr>
                      <a:r>
                        <a:rPr lang="ru-RU" sz="15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&lt;5 баллов – ДВС-синдром не выявлен, следует продолжить ежедневную бальную оценку.</a:t>
                      </a:r>
                    </a:p>
                  </a:txBody>
                  <a:tcPr marL="50800" marR="5080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514678" y="2732878"/>
            <a:ext cx="341555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Следует отметить, что если тромбоцитопения или гемолиз сохраняются после разрешения сепсиса, то необходимо продолжить диагностический поиск их причин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CD28271-2100-44EE-96F6-05F58EDB7D73}"/>
              </a:ext>
            </a:extLst>
          </p:cNvPr>
          <p:cNvSpPr/>
          <p:nvPr/>
        </p:nvSpPr>
        <p:spPr>
          <a:xfrm>
            <a:off x="333487" y="6532034"/>
            <a:ext cx="1140771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/>
              <a:t>Байко С. В. Атипичный гемолитико-уремический синдром у детей: практические аспекты дифференциальной диагностики и лечение. Педиатрия им. Г.Н. Сперанского. 2021; 100(4): 64-73.</a:t>
            </a:r>
          </a:p>
        </p:txBody>
      </p:sp>
    </p:spTree>
    <p:extLst>
      <p:ext uri="{BB962C8B-B14F-4D97-AF65-F5344CB8AC3E}">
        <p14:creationId xmlns:p14="http://schemas.microsoft.com/office/powerpoint/2010/main" val="169124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8" y="7"/>
            <a:ext cx="12191999" cy="13877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91378" tIns="45718" rIns="91378" bIns="4571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0"/>
              </a:spcBef>
              <a:defRPr/>
            </a:pPr>
            <a:r>
              <a:rPr lang="ru-RU" sz="2800" b="1" kern="0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ДИФФЕРЕНЦИАЛЬНАЯ ДИАГНОСТИКА ГУС: </a:t>
            </a:r>
          </a:p>
          <a:p>
            <a:pPr algn="l">
              <a:spcBef>
                <a:spcPts val="0"/>
              </a:spcBef>
              <a:defRPr/>
            </a:pPr>
            <a:r>
              <a:rPr lang="ru-RU" sz="2800" b="1" kern="0" dirty="0">
                <a:solidFill>
                  <a:srgbClr val="1F497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шаг 2 - Клиническое подтверждение поражения как минимум 1 органа или системы. </a:t>
            </a:r>
            <a:endParaRPr lang="ru-RU" sz="2800" dirty="0">
              <a:solidFill>
                <a:srgbClr val="1F497D"/>
              </a:solidFill>
              <a:latin typeface="Calibri" panose="020F0502020204030204" pitchFamily="34" charset="0"/>
              <a:ea typeface="Arial Unicode MS" pitchFamily="34" charset="-128"/>
              <a:cs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06042" y="1527466"/>
            <a:ext cx="27903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Arial Narrow" panose="020B0606020202030204" pitchFamily="34" charset="0"/>
              </a:rPr>
              <a:t>48% </a:t>
            </a:r>
            <a:r>
              <a:rPr lang="ru-RU" sz="1600" b="1" dirty="0">
                <a:solidFill>
                  <a:srgbClr val="C00000"/>
                </a:solidFill>
                <a:latin typeface="Arial Narrow" panose="020B0606020202030204" pitchFamily="34" charset="0"/>
              </a:rPr>
              <a:t>Нарушения со стороны ЦНС</a:t>
            </a:r>
            <a:r>
              <a:rPr lang="en-US" sz="1600" b="1" baseline="30000" dirty="0">
                <a:solidFill>
                  <a:srgbClr val="C00000"/>
                </a:solidFill>
                <a:latin typeface="Arial Narrow" panose="020B0606020202030204" pitchFamily="34" charset="0"/>
              </a:rPr>
              <a:t>6</a:t>
            </a:r>
          </a:p>
          <a:p>
            <a:pPr marL="171450" indent="-171450">
              <a:buFont typeface="Arial"/>
              <a:buChar char="•"/>
            </a:pPr>
            <a:r>
              <a:rPr lang="ru-RU" sz="1400" dirty="0">
                <a:solidFill>
                  <a:srgbClr val="262626"/>
                </a:solidFill>
                <a:latin typeface="Arial Narrow" panose="020B0606020202030204" pitchFamily="34" charset="0"/>
              </a:rPr>
              <a:t>Спутанность сознания</a:t>
            </a:r>
            <a:r>
              <a:rPr lang="en-US" sz="1400" baseline="30000" dirty="0">
                <a:solidFill>
                  <a:srgbClr val="262626"/>
                </a:solidFill>
                <a:latin typeface="Arial Narrow" panose="020B0606020202030204" pitchFamily="34" charset="0"/>
              </a:rPr>
              <a:t>7</a:t>
            </a:r>
          </a:p>
          <a:p>
            <a:pPr marL="171450" indent="-171450">
              <a:buFont typeface="Arial"/>
              <a:buChar char="•"/>
            </a:pPr>
            <a:r>
              <a:rPr lang="ru-RU" sz="1400" dirty="0">
                <a:solidFill>
                  <a:srgbClr val="262626"/>
                </a:solidFill>
                <a:latin typeface="Arial Narrow" panose="020B0606020202030204" pitchFamily="34" charset="0"/>
              </a:rPr>
              <a:t>Энцефалопатия</a:t>
            </a:r>
            <a:r>
              <a:rPr lang="en-US" sz="1400" baseline="30000" dirty="0">
                <a:solidFill>
                  <a:srgbClr val="262626"/>
                </a:solidFill>
                <a:latin typeface="Arial Narrow" panose="020B0606020202030204" pitchFamily="34" charset="0"/>
              </a:rPr>
              <a:t>8</a:t>
            </a:r>
            <a:endParaRPr lang="en-US" sz="1400" dirty="0">
              <a:solidFill>
                <a:srgbClr val="262626"/>
              </a:solidFill>
              <a:latin typeface="Arial Narrow" panose="020B0606020202030204" pitchFamily="34" charset="0"/>
            </a:endParaRPr>
          </a:p>
          <a:p>
            <a:pPr marL="171450" indent="-171450">
              <a:buFont typeface="Arial"/>
              <a:buChar char="•"/>
            </a:pPr>
            <a:r>
              <a:rPr lang="ru-RU" sz="1400" dirty="0">
                <a:solidFill>
                  <a:srgbClr val="262626"/>
                </a:solidFill>
                <a:latin typeface="Arial Narrow" panose="020B0606020202030204" pitchFamily="34" charset="0"/>
              </a:rPr>
              <a:t>Инсульт</a:t>
            </a:r>
            <a:r>
              <a:rPr lang="en-US" sz="1400" baseline="30000" dirty="0">
                <a:solidFill>
                  <a:srgbClr val="262626"/>
                </a:solidFill>
                <a:latin typeface="Arial Narrow" panose="020B0606020202030204" pitchFamily="34" charset="0"/>
              </a:rPr>
              <a:t>7</a:t>
            </a:r>
          </a:p>
          <a:p>
            <a:pPr marL="171450" indent="-171450">
              <a:buFont typeface="Arial"/>
              <a:buChar char="•"/>
            </a:pPr>
            <a:r>
              <a:rPr lang="ru-RU" sz="1400" dirty="0">
                <a:solidFill>
                  <a:srgbClr val="262626"/>
                </a:solidFill>
                <a:latin typeface="Arial Narrow" panose="020B0606020202030204" pitchFamily="34" charset="0"/>
              </a:rPr>
              <a:t>Судороги</a:t>
            </a:r>
            <a:r>
              <a:rPr lang="en-US" sz="1400" baseline="30000" dirty="0">
                <a:solidFill>
                  <a:srgbClr val="262626"/>
                </a:solidFill>
                <a:latin typeface="Arial Narrow" panose="020B0606020202030204" pitchFamily="34" charset="0"/>
              </a:rPr>
              <a:t>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559383" y="1598472"/>
            <a:ext cx="370097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Arial Narrow" panose="020B0606020202030204" pitchFamily="34" charset="0"/>
              </a:rPr>
              <a:t>43% </a:t>
            </a:r>
            <a:r>
              <a:rPr lang="ru-RU" sz="1600" b="1" dirty="0">
                <a:solidFill>
                  <a:srgbClr val="C00000"/>
                </a:solidFill>
                <a:latin typeface="Arial Narrow" panose="020B0606020202030204" pitchFamily="34" charset="0"/>
              </a:rPr>
              <a:t>Нарушения со стороны сердечно-сосудистой системы</a:t>
            </a:r>
            <a:r>
              <a:rPr lang="en-US" sz="1600" b="1" baseline="30000" dirty="0">
                <a:solidFill>
                  <a:srgbClr val="C00000"/>
                </a:solidFill>
                <a:latin typeface="Arial Narrow" panose="020B0606020202030204" pitchFamily="34" charset="0"/>
              </a:rPr>
              <a:t>6</a:t>
            </a:r>
          </a:p>
          <a:p>
            <a:pPr marL="171450" indent="-171450">
              <a:buFont typeface="Arial"/>
              <a:buChar char="•"/>
            </a:pPr>
            <a:r>
              <a:rPr lang="ru-RU" sz="1400" dirty="0">
                <a:solidFill>
                  <a:srgbClr val="262626"/>
                </a:solidFill>
                <a:latin typeface="Arial Narrow" panose="020B0606020202030204" pitchFamily="34" charset="0"/>
              </a:rPr>
              <a:t>Инфаркт миокарда</a:t>
            </a:r>
            <a:r>
              <a:rPr lang="en-US" sz="1400" baseline="30000" dirty="0">
                <a:solidFill>
                  <a:srgbClr val="262626"/>
                </a:solidFill>
                <a:latin typeface="Arial Narrow" panose="020B0606020202030204" pitchFamily="34" charset="0"/>
              </a:rPr>
              <a:t>12</a:t>
            </a:r>
          </a:p>
          <a:p>
            <a:pPr marL="171450" indent="-171450">
              <a:buFont typeface="Arial"/>
              <a:buChar char="•"/>
            </a:pPr>
            <a:r>
              <a:rPr lang="ru-RU" sz="1400" dirty="0" err="1">
                <a:solidFill>
                  <a:srgbClr val="262626"/>
                </a:solidFill>
                <a:latin typeface="Arial Narrow" panose="020B0606020202030204" pitchFamily="34" charset="0"/>
              </a:rPr>
              <a:t>Кардиомиопатия</a:t>
            </a:r>
            <a:r>
              <a:rPr lang="en-US" sz="1400" baseline="30000" dirty="0">
                <a:solidFill>
                  <a:srgbClr val="262626"/>
                </a:solidFill>
                <a:latin typeface="Arial Narrow" panose="020B0606020202030204" pitchFamily="34" charset="0"/>
              </a:rPr>
              <a:t>17</a:t>
            </a:r>
          </a:p>
          <a:p>
            <a:pPr marL="171450" indent="-171450">
              <a:buFont typeface="Arial"/>
              <a:buChar char="•"/>
            </a:pPr>
            <a:r>
              <a:rPr lang="ru-RU" sz="1400" dirty="0">
                <a:solidFill>
                  <a:srgbClr val="262626"/>
                </a:solidFill>
                <a:latin typeface="Arial Narrow" panose="020B0606020202030204" pitchFamily="34" charset="0"/>
              </a:rPr>
              <a:t>Сердечная недостаточность</a:t>
            </a:r>
            <a:r>
              <a:rPr lang="en-US" sz="1400" baseline="30000" dirty="0">
                <a:solidFill>
                  <a:srgbClr val="262626"/>
                </a:solidFill>
                <a:latin typeface="Arial Narrow" panose="020B0606020202030204" pitchFamily="34" charset="0"/>
              </a:rPr>
              <a:t>17</a:t>
            </a:r>
          </a:p>
          <a:p>
            <a:pPr marL="171450" indent="-171450">
              <a:buFont typeface="Arial"/>
              <a:buChar char="•"/>
            </a:pPr>
            <a:r>
              <a:rPr lang="ru-RU" sz="1400" dirty="0">
                <a:solidFill>
                  <a:srgbClr val="262626"/>
                </a:solidFill>
                <a:latin typeface="Arial Narrow" panose="020B0606020202030204" pitchFamily="34" charset="0"/>
              </a:rPr>
              <a:t>Диффузная </a:t>
            </a:r>
            <a:r>
              <a:rPr lang="ru-RU" sz="1400" dirty="0" err="1">
                <a:solidFill>
                  <a:srgbClr val="262626"/>
                </a:solidFill>
                <a:latin typeface="Arial Narrow" panose="020B0606020202030204" pitchFamily="34" charset="0"/>
              </a:rPr>
              <a:t>васкулопатия</a:t>
            </a:r>
            <a:r>
              <a:rPr lang="en-US" sz="1400" baseline="30000" dirty="0">
                <a:solidFill>
                  <a:srgbClr val="262626"/>
                </a:solidFill>
                <a:latin typeface="Arial Narrow" panose="020B0606020202030204" pitchFamily="34" charset="0"/>
              </a:rPr>
              <a:t>11</a:t>
            </a:r>
          </a:p>
          <a:p>
            <a:pPr marL="171450" indent="-171450">
              <a:buFont typeface="Arial"/>
              <a:buChar char="•"/>
            </a:pPr>
            <a:r>
              <a:rPr lang="ru-RU" sz="1400" dirty="0">
                <a:solidFill>
                  <a:srgbClr val="262626"/>
                </a:solidFill>
                <a:latin typeface="Arial Narrow" panose="020B0606020202030204" pitchFamily="34" charset="0"/>
              </a:rPr>
              <a:t>Артериальная гипертензия</a:t>
            </a:r>
            <a:r>
              <a:rPr lang="en-US" sz="1400" baseline="30000" dirty="0">
                <a:solidFill>
                  <a:srgbClr val="262626"/>
                </a:solidFill>
                <a:latin typeface="Arial Narrow" panose="020B0606020202030204" pitchFamily="34" charset="0"/>
              </a:rPr>
              <a:t>11,13</a:t>
            </a:r>
          </a:p>
          <a:p>
            <a:endParaRPr lang="en-US" sz="1200" b="1" dirty="0">
              <a:solidFill>
                <a:srgbClr val="005393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23225" y="3328199"/>
            <a:ext cx="333713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Arial Narrow" panose="020B0606020202030204" pitchFamily="34" charset="0"/>
              </a:rPr>
              <a:t>37% </a:t>
            </a:r>
            <a:r>
              <a:rPr lang="ru-RU" sz="1600" b="1" dirty="0">
                <a:solidFill>
                  <a:srgbClr val="C00000"/>
                </a:solidFill>
                <a:latin typeface="Arial Narrow" panose="020B0606020202030204" pitchFamily="34" charset="0"/>
              </a:rPr>
              <a:t>Нарушения со стороны ЖКТ</a:t>
            </a:r>
            <a:r>
              <a:rPr lang="en-US" sz="1600" b="1" baseline="30000" dirty="0">
                <a:solidFill>
                  <a:srgbClr val="C00000"/>
                </a:solidFill>
                <a:latin typeface="Arial Narrow" panose="020B0606020202030204" pitchFamily="34" charset="0"/>
              </a:rPr>
              <a:t>14</a:t>
            </a:r>
          </a:p>
          <a:p>
            <a:pPr marL="171450" indent="-171450">
              <a:buFont typeface="Arial"/>
              <a:buChar char="•"/>
            </a:pPr>
            <a:r>
              <a:rPr lang="ru-RU" sz="1400" dirty="0">
                <a:solidFill>
                  <a:srgbClr val="262626"/>
                </a:solidFill>
                <a:latin typeface="Arial Narrow" panose="020B0606020202030204" pitchFamily="34" charset="0"/>
              </a:rPr>
              <a:t>Колиты</a:t>
            </a:r>
            <a:r>
              <a:rPr lang="en-US" sz="1400" baseline="30000" dirty="0">
                <a:solidFill>
                  <a:srgbClr val="262626"/>
                </a:solidFill>
                <a:latin typeface="Arial Narrow" panose="020B0606020202030204" pitchFamily="34" charset="0"/>
              </a:rPr>
              <a:t>7</a:t>
            </a:r>
          </a:p>
          <a:p>
            <a:pPr marL="171450" indent="-171450">
              <a:buFont typeface="Arial"/>
              <a:buChar char="•"/>
            </a:pPr>
            <a:r>
              <a:rPr lang="ru-RU" sz="1400" dirty="0">
                <a:solidFill>
                  <a:srgbClr val="262626"/>
                </a:solidFill>
                <a:latin typeface="Arial Narrow" panose="020B0606020202030204" pitchFamily="34" charset="0"/>
              </a:rPr>
              <a:t>Абдоминальная боль</a:t>
            </a:r>
            <a:r>
              <a:rPr lang="en-US" sz="1400" baseline="30000" dirty="0">
                <a:solidFill>
                  <a:srgbClr val="262626"/>
                </a:solidFill>
                <a:latin typeface="Arial Narrow" panose="020B0606020202030204" pitchFamily="34" charset="0"/>
              </a:rPr>
              <a:t>7</a:t>
            </a:r>
          </a:p>
          <a:p>
            <a:pPr marL="171450" indent="-171450">
              <a:buFont typeface="Arial"/>
              <a:buChar char="•"/>
            </a:pPr>
            <a:r>
              <a:rPr lang="ru-RU" sz="1400" dirty="0">
                <a:solidFill>
                  <a:srgbClr val="262626"/>
                </a:solidFill>
                <a:latin typeface="Arial Narrow" panose="020B0606020202030204" pitchFamily="34" charset="0"/>
              </a:rPr>
              <a:t>Панкреатиты</a:t>
            </a:r>
            <a:r>
              <a:rPr lang="en-US" sz="1400" baseline="30000" dirty="0">
                <a:solidFill>
                  <a:srgbClr val="262626"/>
                </a:solidFill>
                <a:latin typeface="Arial Narrow" panose="020B0606020202030204" pitchFamily="34" charset="0"/>
              </a:rPr>
              <a:t>15</a:t>
            </a:r>
          </a:p>
          <a:p>
            <a:pPr marL="171450" indent="-171450">
              <a:buFont typeface="Arial"/>
              <a:buChar char="•"/>
            </a:pPr>
            <a:r>
              <a:rPr lang="ru-RU" sz="1400" dirty="0">
                <a:solidFill>
                  <a:srgbClr val="262626"/>
                </a:solidFill>
                <a:latin typeface="Arial Narrow" panose="020B0606020202030204" pitchFamily="34" charset="0"/>
              </a:rPr>
              <a:t>Тошнота</a:t>
            </a:r>
            <a:r>
              <a:rPr lang="en-US" sz="1400" dirty="0">
                <a:solidFill>
                  <a:srgbClr val="262626"/>
                </a:solidFill>
                <a:latin typeface="Arial Narrow" panose="020B0606020202030204" pitchFamily="34" charset="0"/>
              </a:rPr>
              <a:t>/</a:t>
            </a:r>
            <a:r>
              <a:rPr lang="ru-RU" sz="1400" dirty="0">
                <a:solidFill>
                  <a:srgbClr val="262626"/>
                </a:solidFill>
                <a:latin typeface="Arial Narrow" panose="020B0606020202030204" pitchFamily="34" charset="0"/>
              </a:rPr>
              <a:t>Рвота</a:t>
            </a:r>
            <a:r>
              <a:rPr lang="en-US" sz="1400" baseline="30000" dirty="0">
                <a:solidFill>
                  <a:srgbClr val="262626"/>
                </a:solidFill>
                <a:latin typeface="Arial Narrow" panose="020B0606020202030204" pitchFamily="34" charset="0"/>
              </a:rPr>
              <a:t>15</a:t>
            </a:r>
          </a:p>
          <a:p>
            <a:pPr marL="171450" indent="-171450">
              <a:buFont typeface="Arial"/>
              <a:buChar char="•"/>
            </a:pPr>
            <a:r>
              <a:rPr lang="ru-RU" sz="1400" dirty="0">
                <a:solidFill>
                  <a:srgbClr val="262626"/>
                </a:solidFill>
                <a:latin typeface="Arial Narrow" panose="020B0606020202030204" pitchFamily="34" charset="0"/>
              </a:rPr>
              <a:t>Гастроэнтериты</a:t>
            </a:r>
            <a:r>
              <a:rPr lang="en-US" sz="1400" baseline="30000" dirty="0">
                <a:solidFill>
                  <a:srgbClr val="262626"/>
                </a:solidFill>
                <a:latin typeface="Arial Narrow" panose="020B0606020202030204" pitchFamily="34" charset="0"/>
              </a:rPr>
              <a:t>8</a:t>
            </a:r>
          </a:p>
          <a:p>
            <a:pPr marL="171450" indent="-171450">
              <a:buFont typeface="Arial"/>
              <a:buChar char="•"/>
            </a:pPr>
            <a:r>
              <a:rPr lang="ru-RU" sz="1400" dirty="0" err="1">
                <a:solidFill>
                  <a:srgbClr val="262626"/>
                </a:solidFill>
                <a:latin typeface="Arial Narrow" panose="020B0606020202030204" pitchFamily="34" charset="0"/>
              </a:rPr>
              <a:t>Некроотические</a:t>
            </a:r>
            <a:r>
              <a:rPr lang="ru-RU" sz="1400" dirty="0">
                <a:solidFill>
                  <a:srgbClr val="262626"/>
                </a:solidFill>
                <a:latin typeface="Arial Narrow" panose="020B0606020202030204" pitchFamily="34" charset="0"/>
              </a:rPr>
              <a:t>  очаги в печени</a:t>
            </a:r>
            <a:r>
              <a:rPr lang="en-US" sz="1400" baseline="30000" dirty="0">
                <a:solidFill>
                  <a:srgbClr val="262626"/>
                </a:solidFill>
                <a:latin typeface="Arial Narrow" panose="020B0606020202030204" pitchFamily="34" charset="0"/>
              </a:rPr>
              <a:t>11</a:t>
            </a:r>
          </a:p>
          <a:p>
            <a:pPr marL="171450" indent="-171450">
              <a:buFont typeface="Arial"/>
              <a:buChar char="•"/>
            </a:pPr>
            <a:r>
              <a:rPr lang="ru-RU" sz="1400" dirty="0">
                <a:solidFill>
                  <a:srgbClr val="262626"/>
                </a:solidFill>
                <a:latin typeface="Arial Narrow" panose="020B0606020202030204" pitchFamily="34" charset="0"/>
              </a:rPr>
              <a:t>Диарея</a:t>
            </a:r>
            <a:r>
              <a:rPr lang="en-US" sz="1400" baseline="30000" dirty="0">
                <a:solidFill>
                  <a:srgbClr val="262626"/>
                </a:solidFill>
                <a:latin typeface="Arial Narrow" panose="020B0606020202030204" pitchFamily="34" charset="0"/>
              </a:rPr>
              <a:t>16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79795" y="4110436"/>
            <a:ext cx="2245807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C00000"/>
                </a:solidFill>
                <a:latin typeface="Arial Narrow" panose="020B0606020202030204" pitchFamily="34" charset="0"/>
              </a:rPr>
              <a:t>У более чем </a:t>
            </a:r>
            <a:r>
              <a:rPr lang="en-US" sz="1600" b="1" dirty="0">
                <a:solidFill>
                  <a:srgbClr val="C00000"/>
                </a:solidFill>
                <a:latin typeface="Arial Narrow" panose="020B0606020202030204" pitchFamily="34" charset="0"/>
              </a:rPr>
              <a:t>50% </a:t>
            </a:r>
            <a:r>
              <a:rPr lang="ru-RU" sz="1600" b="1" dirty="0">
                <a:solidFill>
                  <a:srgbClr val="C00000"/>
                </a:solidFill>
                <a:latin typeface="Arial Narrow" panose="020B0606020202030204" pitchFamily="34" charset="0"/>
              </a:rPr>
              <a:t>заболевание почек прогрессирует до тХПН</a:t>
            </a:r>
            <a:r>
              <a:rPr lang="en-US" sz="1600" b="1" baseline="30000" dirty="0">
                <a:solidFill>
                  <a:srgbClr val="C00000"/>
                </a:solidFill>
                <a:latin typeface="Arial Narrow" panose="020B0606020202030204" pitchFamily="34" charset="0"/>
              </a:rPr>
              <a:t>4</a:t>
            </a:r>
          </a:p>
          <a:p>
            <a:pPr marL="171450" indent="-171450">
              <a:buFont typeface="Arial"/>
              <a:buChar char="•"/>
            </a:pPr>
            <a:r>
              <a:rPr lang="ru-RU" sz="1400" dirty="0">
                <a:solidFill>
                  <a:srgbClr val="262626"/>
                </a:solidFill>
                <a:latin typeface="Arial Narrow" panose="020B0606020202030204" pitchFamily="34" charset="0"/>
              </a:rPr>
              <a:t>Повышение </a:t>
            </a:r>
            <a:r>
              <a:rPr lang="ru-RU" sz="1400" dirty="0" err="1">
                <a:solidFill>
                  <a:srgbClr val="262626"/>
                </a:solidFill>
                <a:latin typeface="Arial Narrow" panose="020B0606020202030204" pitchFamily="34" charset="0"/>
              </a:rPr>
              <a:t>креатинина</a:t>
            </a:r>
            <a:r>
              <a:rPr lang="en-US" sz="1400" baseline="30000" dirty="0">
                <a:solidFill>
                  <a:srgbClr val="262626"/>
                </a:solidFill>
                <a:latin typeface="Arial Narrow" panose="020B0606020202030204" pitchFamily="34" charset="0"/>
              </a:rPr>
              <a:t>9,10</a:t>
            </a:r>
          </a:p>
          <a:p>
            <a:pPr marL="171450" indent="-171450">
              <a:buFont typeface="Arial"/>
              <a:buChar char="•"/>
            </a:pPr>
            <a:r>
              <a:rPr lang="ru-RU" sz="1400" dirty="0">
                <a:solidFill>
                  <a:srgbClr val="262626"/>
                </a:solidFill>
                <a:latin typeface="Arial Narrow" panose="020B0606020202030204" pitchFamily="34" charset="0"/>
              </a:rPr>
              <a:t>Отеки</a:t>
            </a:r>
            <a:r>
              <a:rPr lang="en-US" sz="1400" dirty="0">
                <a:solidFill>
                  <a:srgbClr val="262626"/>
                </a:solidFill>
                <a:latin typeface="Arial Narrow" panose="020B0606020202030204" pitchFamily="34" charset="0"/>
              </a:rPr>
              <a:t>, </a:t>
            </a:r>
            <a:r>
              <a:rPr lang="ru-RU" sz="1400" dirty="0">
                <a:solidFill>
                  <a:srgbClr val="262626"/>
                </a:solidFill>
                <a:latin typeface="Arial Narrow" panose="020B0606020202030204" pitchFamily="34" charset="0"/>
              </a:rPr>
              <a:t>злокачественная гипертензия</a:t>
            </a:r>
            <a:r>
              <a:rPr lang="en-US" sz="1400" baseline="30000" dirty="0">
                <a:solidFill>
                  <a:srgbClr val="262626"/>
                </a:solidFill>
                <a:latin typeface="Arial Narrow" panose="020B0606020202030204" pitchFamily="34" charset="0"/>
              </a:rPr>
              <a:t>8,9</a:t>
            </a:r>
          </a:p>
          <a:p>
            <a:pPr marL="171450" indent="-171450">
              <a:buFont typeface="Arial"/>
              <a:buChar char="•"/>
            </a:pPr>
            <a:r>
              <a:rPr lang="ru-RU" sz="1400" dirty="0">
                <a:solidFill>
                  <a:srgbClr val="262626"/>
                </a:solidFill>
                <a:latin typeface="Arial Narrow" panose="020B0606020202030204" pitchFamily="34" charset="0"/>
              </a:rPr>
              <a:t>Протеинурия</a:t>
            </a:r>
            <a:r>
              <a:rPr lang="en-US" sz="1400" baseline="30000" dirty="0">
                <a:solidFill>
                  <a:srgbClr val="262626"/>
                </a:solidFill>
                <a:latin typeface="Arial Narrow" panose="020B0606020202030204" pitchFamily="34" charset="0"/>
              </a:rPr>
              <a:t>6</a:t>
            </a:r>
          </a:p>
        </p:txBody>
      </p:sp>
      <p:pic>
        <p:nvPicPr>
          <p:cNvPr id="13" name="Picture 8" descr="Untitle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9388" y="1753705"/>
            <a:ext cx="3126908" cy="359015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455115" y="2879331"/>
            <a:ext cx="257048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C00000"/>
                </a:solidFill>
                <a:latin typeface="Arial Narrow" panose="020B0606020202030204" pitchFamily="34" charset="0"/>
              </a:rPr>
              <a:t>46% </a:t>
            </a:r>
            <a:r>
              <a:rPr lang="ru-RU" sz="1600" b="1" dirty="0">
                <a:solidFill>
                  <a:srgbClr val="C00000"/>
                </a:solidFill>
                <a:latin typeface="Arial Narrow" panose="020B0606020202030204" pitchFamily="34" charset="0"/>
              </a:rPr>
              <a:t>Нарушения со стороны дыхательной  системы</a:t>
            </a:r>
            <a:r>
              <a:rPr lang="en-US" sz="1600" b="1" baseline="30000" dirty="0">
                <a:solidFill>
                  <a:srgbClr val="C00000"/>
                </a:solidFill>
                <a:latin typeface="Arial Narrow" panose="020B0606020202030204" pitchFamily="34" charset="0"/>
              </a:rPr>
              <a:t>5</a:t>
            </a:r>
          </a:p>
          <a:p>
            <a:pPr marL="171450" indent="-171450">
              <a:buFont typeface="Arial"/>
              <a:buChar char="•"/>
            </a:pPr>
            <a:r>
              <a:rPr lang="ru-RU" sz="1400" dirty="0" err="1">
                <a:solidFill>
                  <a:srgbClr val="262626"/>
                </a:solidFill>
                <a:latin typeface="Arial Narrow" panose="020B0606020202030204" pitchFamily="34" charset="0"/>
              </a:rPr>
              <a:t>Диспное</a:t>
            </a:r>
            <a:r>
              <a:rPr lang="en-US" sz="1400" baseline="30000" dirty="0">
                <a:solidFill>
                  <a:srgbClr val="262626"/>
                </a:solidFill>
                <a:latin typeface="Arial Narrow" panose="020B0606020202030204" pitchFamily="34" charset="0"/>
              </a:rPr>
              <a:t>12 </a:t>
            </a:r>
          </a:p>
          <a:p>
            <a:pPr marL="171450" indent="-171450">
              <a:buFont typeface="Arial"/>
              <a:buChar char="•"/>
            </a:pPr>
            <a:r>
              <a:rPr lang="ru-RU" sz="1400" dirty="0">
                <a:solidFill>
                  <a:srgbClr val="262626"/>
                </a:solidFill>
                <a:latin typeface="Arial Narrow" panose="020B0606020202030204" pitchFamily="34" charset="0"/>
              </a:rPr>
              <a:t>Легочное кровотечение</a:t>
            </a:r>
            <a:r>
              <a:rPr lang="en-US" sz="1400" baseline="30000" dirty="0">
                <a:solidFill>
                  <a:srgbClr val="262626"/>
                </a:solidFill>
                <a:latin typeface="Arial Narrow" panose="020B0606020202030204" pitchFamily="34" charset="0"/>
              </a:rPr>
              <a:t>3</a:t>
            </a:r>
          </a:p>
          <a:p>
            <a:pPr marL="171450" indent="-171450">
              <a:buFont typeface="Arial"/>
              <a:buChar char="•"/>
            </a:pPr>
            <a:r>
              <a:rPr lang="ru-RU" sz="1400" dirty="0">
                <a:solidFill>
                  <a:srgbClr val="262626"/>
                </a:solidFill>
                <a:latin typeface="Arial Narrow" panose="020B0606020202030204" pitchFamily="34" charset="0"/>
              </a:rPr>
              <a:t>Отек легких</a:t>
            </a:r>
            <a:r>
              <a:rPr lang="en-US" sz="1400" baseline="30000" dirty="0">
                <a:solidFill>
                  <a:srgbClr val="262626"/>
                </a:solidFill>
                <a:latin typeface="Arial Narrow" panose="020B0606020202030204" pitchFamily="34" charset="0"/>
              </a:rPr>
              <a:t>12</a:t>
            </a:r>
          </a:p>
        </p:txBody>
      </p:sp>
      <p:cxnSp>
        <p:nvCxnSpPr>
          <p:cNvPr id="15" name="Elbow Connector 10"/>
          <p:cNvCxnSpPr/>
          <p:nvPr/>
        </p:nvCxnSpPr>
        <p:spPr>
          <a:xfrm flipV="1">
            <a:off x="3625985" y="2140314"/>
            <a:ext cx="1647278" cy="220855"/>
          </a:xfrm>
          <a:prstGeom prst="bentConnector3">
            <a:avLst>
              <a:gd name="adj1" fmla="val 50000"/>
            </a:avLst>
          </a:prstGeom>
          <a:noFill/>
          <a:ln w="15875" cap="rnd" cmpd="sng" algn="ctr">
            <a:solidFill>
              <a:srgbClr val="E3EACF"/>
            </a:solidFill>
            <a:prstDash val="solid"/>
            <a:headEnd type="none"/>
            <a:tailEnd type="oval"/>
          </a:ln>
          <a:effectLst/>
        </p:spPr>
      </p:cxnSp>
      <p:cxnSp>
        <p:nvCxnSpPr>
          <p:cNvPr id="16" name="Elbow Connector 11"/>
          <p:cNvCxnSpPr/>
          <p:nvPr/>
        </p:nvCxnSpPr>
        <p:spPr>
          <a:xfrm>
            <a:off x="3313095" y="4689344"/>
            <a:ext cx="2135018" cy="128832"/>
          </a:xfrm>
          <a:prstGeom prst="bentConnector3">
            <a:avLst>
              <a:gd name="adj1" fmla="val 50000"/>
            </a:avLst>
          </a:prstGeom>
          <a:noFill/>
          <a:ln w="15875" cap="rnd" cmpd="sng" algn="ctr">
            <a:solidFill>
              <a:srgbClr val="E3EACF"/>
            </a:solidFill>
            <a:prstDash val="solid"/>
            <a:headEnd type="none"/>
            <a:tailEnd type="oval"/>
          </a:ln>
          <a:effectLst/>
        </p:spPr>
      </p:cxnSp>
      <p:cxnSp>
        <p:nvCxnSpPr>
          <p:cNvPr id="17" name="Elbow Connector 12"/>
          <p:cNvCxnSpPr/>
          <p:nvPr/>
        </p:nvCxnSpPr>
        <p:spPr>
          <a:xfrm flipV="1">
            <a:off x="5705793" y="2167920"/>
            <a:ext cx="1886547" cy="1693220"/>
          </a:xfrm>
          <a:prstGeom prst="bentConnector3">
            <a:avLst>
              <a:gd name="adj1" fmla="val 23659"/>
            </a:avLst>
          </a:prstGeom>
          <a:noFill/>
          <a:ln w="15875" cap="rnd" cmpd="sng" algn="ctr">
            <a:solidFill>
              <a:srgbClr val="E3EACF"/>
            </a:solidFill>
            <a:prstDash val="solid"/>
            <a:headEnd type="oval"/>
            <a:tailEnd type="none"/>
          </a:ln>
          <a:effectLst/>
        </p:spPr>
      </p:cxnSp>
      <p:cxnSp>
        <p:nvCxnSpPr>
          <p:cNvPr id="18" name="Elbow Connector 13"/>
          <p:cNvCxnSpPr/>
          <p:nvPr/>
        </p:nvCxnSpPr>
        <p:spPr>
          <a:xfrm flipV="1">
            <a:off x="5778450" y="4110437"/>
            <a:ext cx="2198414" cy="454199"/>
          </a:xfrm>
          <a:prstGeom prst="bentConnector3">
            <a:avLst>
              <a:gd name="adj1" fmla="val 50000"/>
            </a:avLst>
          </a:prstGeom>
          <a:noFill/>
          <a:ln w="15875" cap="rnd" cmpd="sng" algn="ctr">
            <a:solidFill>
              <a:srgbClr val="E3EACF"/>
            </a:solidFill>
            <a:prstDash val="solid"/>
            <a:headEnd type="oval"/>
            <a:tailEnd type="none"/>
          </a:ln>
          <a:effectLst/>
        </p:spPr>
      </p:cxnSp>
      <p:cxnSp>
        <p:nvCxnSpPr>
          <p:cNvPr id="19" name="Elbow Connector 14"/>
          <p:cNvCxnSpPr/>
          <p:nvPr/>
        </p:nvCxnSpPr>
        <p:spPr>
          <a:xfrm>
            <a:off x="3501208" y="3566150"/>
            <a:ext cx="1818068" cy="166159"/>
          </a:xfrm>
          <a:prstGeom prst="bentConnector3">
            <a:avLst>
              <a:gd name="adj1" fmla="val 50000"/>
            </a:avLst>
          </a:prstGeom>
          <a:noFill/>
          <a:ln w="15875" cap="rnd" cmpd="sng" algn="ctr">
            <a:solidFill>
              <a:srgbClr val="E3EACF"/>
            </a:solidFill>
            <a:prstDash val="solid"/>
            <a:headEnd type="none"/>
            <a:tailEnd type="oval"/>
          </a:ln>
          <a:effectLst/>
        </p:spPr>
      </p:cxnSp>
      <p:sp>
        <p:nvSpPr>
          <p:cNvPr id="20" name="Прямоугольник 5"/>
          <p:cNvSpPr/>
          <p:nvPr/>
        </p:nvSpPr>
        <p:spPr>
          <a:xfrm>
            <a:off x="941479" y="5600400"/>
            <a:ext cx="9595821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>
                <a:solidFill>
                  <a:srgbClr val="C51230"/>
                </a:solidFill>
                <a:latin typeface="Arial Narrow" panose="020B0606020202030204" pitchFamily="34" charset="0"/>
              </a:rPr>
              <a:t>63</a:t>
            </a:r>
            <a:r>
              <a:rPr lang="en-US" sz="4000" dirty="0">
                <a:solidFill>
                  <a:prstClr val="black"/>
                </a:solidFill>
                <a:latin typeface="Arial Narrow" panose="020B0606020202030204" pitchFamily="34" charset="0"/>
              </a:rPr>
              <a:t>% </a:t>
            </a:r>
            <a:r>
              <a:rPr lang="ru-RU" sz="2000" dirty="0">
                <a:solidFill>
                  <a:prstClr val="black"/>
                </a:solidFill>
                <a:latin typeface="Arial Narrow" panose="020B0606020202030204" pitchFamily="34" charset="0"/>
              </a:rPr>
              <a:t>пациентов с аГУС</a:t>
            </a:r>
            <a:r>
              <a:rPr lang="en-US" sz="2000" dirty="0">
                <a:solidFill>
                  <a:prstClr val="black"/>
                </a:solidFill>
                <a:latin typeface="Arial Narrow" panose="020B0606020202030204" pitchFamily="34" charset="0"/>
              </a:rPr>
              <a:t> (N=30)</a:t>
            </a:r>
            <a:r>
              <a:rPr lang="ru-RU" sz="2000" dirty="0">
                <a:solidFill>
                  <a:prstClr val="black"/>
                </a:solidFill>
                <a:latin typeface="Arial Narrow" panose="020B0606020202030204" pitchFamily="34" charset="0"/>
              </a:rPr>
              <a:t> имели как минимум </a:t>
            </a:r>
            <a:r>
              <a:rPr lang="ru-RU" sz="5400" dirty="0">
                <a:solidFill>
                  <a:srgbClr val="C51230"/>
                </a:solidFill>
                <a:latin typeface="Arial Narrow" panose="020B0606020202030204" pitchFamily="34" charset="0"/>
              </a:rPr>
              <a:t>1</a:t>
            </a:r>
            <a:r>
              <a:rPr lang="ru-RU" sz="2000" dirty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ru-RU" sz="2000" dirty="0" err="1">
                <a:solidFill>
                  <a:prstClr val="black"/>
                </a:solidFill>
                <a:latin typeface="Arial Narrow" panose="020B0606020202030204" pitchFamily="34" charset="0"/>
              </a:rPr>
              <a:t>экстраренальное</a:t>
            </a:r>
            <a:r>
              <a:rPr lang="ru-RU" sz="2000" dirty="0">
                <a:solidFill>
                  <a:prstClr val="black"/>
                </a:solidFill>
                <a:latin typeface="Arial Narrow" panose="020B0606020202030204" pitchFamily="34" charset="0"/>
              </a:rPr>
              <a:t> осложнение, включая поражение ЦНС, сердечно-сосудистые осложнения и поражение ЖКТ</a:t>
            </a:r>
            <a:r>
              <a:rPr lang="ru-RU" sz="2000" baseline="30000" dirty="0">
                <a:solidFill>
                  <a:prstClr val="black"/>
                </a:solidFill>
                <a:latin typeface="Arial Narrow" panose="020B0606020202030204" pitchFamily="34" charset="0"/>
              </a:rPr>
              <a:t>17</a:t>
            </a:r>
            <a:r>
              <a:rPr lang="ru-RU" sz="2000" dirty="0">
                <a:solidFill>
                  <a:prstClr val="black"/>
                </a:solidFill>
                <a:latin typeface="Arial Narrow" panose="020B0606020202030204" pitchFamily="34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74816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4_Тема Office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Другая 2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lIns="0" tIns="0" rIns="0" bIns="0" rtlCol="0" anchor="ctr"/>
      <a:lstStyle>
        <a:defPPr algn="ctr">
          <a:defRPr sz="1200" b="1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7_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4_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6281</TotalTime>
  <Words>3867</Words>
  <Application>Microsoft Office PowerPoint</Application>
  <PresentationFormat>Широкоэкранный</PresentationFormat>
  <Paragraphs>451</Paragraphs>
  <Slides>35</Slides>
  <Notes>22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35</vt:i4>
      </vt:variant>
    </vt:vector>
  </HeadingPairs>
  <TitlesOfParts>
    <vt:vector size="59" baseType="lpstr">
      <vt:lpstr>Arial</vt:lpstr>
      <vt:lpstr>Arial Narrow</vt:lpstr>
      <vt:lpstr>Book Antiqua</vt:lpstr>
      <vt:lpstr>Calibri</vt:lpstr>
      <vt:lpstr>Calibri Light</vt:lpstr>
      <vt:lpstr>Cambria</vt:lpstr>
      <vt:lpstr>HelveticaNeue</vt:lpstr>
      <vt:lpstr>Merriweather-Bold</vt:lpstr>
      <vt:lpstr>OpenSans-Bold</vt:lpstr>
      <vt:lpstr>Symbol</vt:lpstr>
      <vt:lpstr>Tahoma</vt:lpstr>
      <vt:lpstr>Times New Roman</vt:lpstr>
      <vt:lpstr>Verdana</vt:lpstr>
      <vt:lpstr>Wingdings</vt:lpstr>
      <vt:lpstr>Тема Office</vt:lpstr>
      <vt:lpstr>Палитра</vt:lpstr>
      <vt:lpstr>Твердый переплет</vt:lpstr>
      <vt:lpstr>3_Тема Office</vt:lpstr>
      <vt:lpstr>17_Твердый переплет</vt:lpstr>
      <vt:lpstr>24_Твердый переплет</vt:lpstr>
      <vt:lpstr>2_Твердый переплет</vt:lpstr>
      <vt:lpstr>2_Тема Office</vt:lpstr>
      <vt:lpstr>1_Тема Office</vt:lpstr>
      <vt:lpstr>4_Тема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Элизария® - первый биоаналог экулизумаба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Синдром Фанкони-Биккеля Fanconi–Bickel Syndrome (FBS)</dc:title>
  <dc:creator>Шумихин Василий</dc:creator>
  <cp:lastModifiedBy>Пользователь</cp:lastModifiedBy>
  <cp:revision>144</cp:revision>
  <dcterms:created xsi:type="dcterms:W3CDTF">2020-10-18T15:57:13Z</dcterms:created>
  <dcterms:modified xsi:type="dcterms:W3CDTF">2022-03-25T05:55:20Z</dcterms:modified>
</cp:coreProperties>
</file>